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80" r:id="rId10"/>
    <p:sldId id="261" r:id="rId11"/>
    <p:sldId id="274" r:id="rId12"/>
    <p:sldId id="276" r:id="rId13"/>
    <p:sldId id="262" r:id="rId14"/>
    <p:sldId id="263" r:id="rId15"/>
    <p:sldId id="266" r:id="rId16"/>
    <p:sldId id="267" r:id="rId17"/>
    <p:sldId id="269" r:id="rId18"/>
    <p:sldId id="268" r:id="rId19"/>
    <p:sldId id="270" r:id="rId20"/>
    <p:sldId id="264" r:id="rId21"/>
    <p:sldId id="271" r:id="rId22"/>
    <p:sldId id="272"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108" d="100"/>
          <a:sy n="108"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1A81-2298-4245-9149-B2C1F2C57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D1C992-35F4-4785-8667-649A92020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644C6F-AADC-4073-B2AF-2B3ADB19C02A}"/>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58EA5659-CDB3-4924-BC81-58CEEAB697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3AB66-2377-43A5-AA3D-0CB7B001C576}"/>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230772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BEF3-9782-40B5-84F0-FEDE482FB9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69B51-3158-4F06-8B50-6373ED17F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1F8D12-219F-4E98-8436-933BAC5F2349}"/>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2F3689B3-7DCA-4719-A4DE-4491F7F0C2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809A8-DF57-458E-9F6C-6B34C2F23494}"/>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159480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F0AF0-430B-4BFD-AADE-B531F98F1B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B79672-1A06-4B85-9F58-4AC87D252F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A905B-C8DB-4CC2-B9E7-18F0B959AE28}"/>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C8CEB3B5-6526-4E87-912B-4BC4053185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4EE14A-05DB-4637-B93C-039161454E56}"/>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338660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0827-3BFC-4988-B125-AECD38E6CB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B81800-7D80-4D41-97CB-1B8775123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A3645E-4048-400E-A255-74FF17A5A006}"/>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5B2F5F20-2026-4EFD-A167-14E31CD54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74C2D-0142-4C23-ACAC-642B649ECCC9}"/>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14152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D2AC-D879-43BA-9D12-FD9D42C60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6A7F8B-2E9F-4F92-B281-86752040D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16D80-21FE-497C-A00A-0DB1D99EE754}"/>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8E4926D8-E42E-45F5-A9C8-CFE145690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0F427-2B55-4844-BEF2-9F7D25FBB862}"/>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271590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0063-D80C-4453-97E5-0E0F39D760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EAD93-4752-483D-9A95-83B6E525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AF79DD-4992-4475-9E3B-4339FB21CC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5D49EE-6E1E-4A06-8E32-FD2ED0D3155C}"/>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6" name="Footer Placeholder 5">
            <a:extLst>
              <a:ext uri="{FF2B5EF4-FFF2-40B4-BE49-F238E27FC236}">
                <a16:creationId xmlns:a16="http://schemas.microsoft.com/office/drawing/2014/main" id="{E90B273C-A071-4159-AF26-81009DC69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E413E-1079-456B-B608-E78E7996F523}"/>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34437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6BB-CE0D-4F5B-B538-92D3FC6885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3571D3-4B17-4E14-B694-545A0D8BB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C53CAB-9230-49E0-91C1-315BE39FE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BDB9B3-B208-49F2-9D53-5F3A29FE21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5FF1A-1D75-4FA3-8BA2-24234FE20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A0163D-5945-40A0-9307-E35B8757889F}"/>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8" name="Footer Placeholder 7">
            <a:extLst>
              <a:ext uri="{FF2B5EF4-FFF2-40B4-BE49-F238E27FC236}">
                <a16:creationId xmlns:a16="http://schemas.microsoft.com/office/drawing/2014/main" id="{51867C38-0F48-49EE-A1E7-3133DC1BC5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98D6E8-8AF5-452F-918A-CA9832CF2792}"/>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6965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4294-77DF-4550-BFCE-C71A4AE948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03BB4-491B-45A3-B7B4-B607B0023F98}"/>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4" name="Footer Placeholder 3">
            <a:extLst>
              <a:ext uri="{FF2B5EF4-FFF2-40B4-BE49-F238E27FC236}">
                <a16:creationId xmlns:a16="http://schemas.microsoft.com/office/drawing/2014/main" id="{03436464-DC96-4B5D-9016-B3749EDBDB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63689A-7849-439C-88D0-D1FCF8232EBE}"/>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17174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213BA-C41A-46C8-B972-0F8A8447DEAA}"/>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3" name="Footer Placeholder 2">
            <a:extLst>
              <a:ext uri="{FF2B5EF4-FFF2-40B4-BE49-F238E27FC236}">
                <a16:creationId xmlns:a16="http://schemas.microsoft.com/office/drawing/2014/main" id="{293100E8-D6A4-4F50-85B6-46D1E6792A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7192C0-E0EE-4410-A97B-88444598B1C3}"/>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175150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9795-2B8F-40FB-B603-F5EE86853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FAD331-629D-4915-A457-66F438B86F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4BD6E1-6457-4D27-8DF9-4784CE23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04444-22F9-44A9-AB48-3F978851E3D2}"/>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6" name="Footer Placeholder 5">
            <a:extLst>
              <a:ext uri="{FF2B5EF4-FFF2-40B4-BE49-F238E27FC236}">
                <a16:creationId xmlns:a16="http://schemas.microsoft.com/office/drawing/2014/main" id="{079CAF5D-7BC3-4B67-9D9C-7D667C673F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0380DB-716C-41AF-9876-5288B44B5A48}"/>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261433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18C0-DD99-4350-889F-5B28BD436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B7E24B-D59F-4DCC-9DE1-D0024C84E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1E5183-EAA0-406C-8908-EED4B57BC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200C3-BFEC-40ED-89F1-575F977E53B0}"/>
              </a:ext>
            </a:extLst>
          </p:cNvPr>
          <p:cNvSpPr>
            <a:spLocks noGrp="1"/>
          </p:cNvSpPr>
          <p:nvPr>
            <p:ph type="dt" sz="half" idx="10"/>
          </p:nvPr>
        </p:nvSpPr>
        <p:spPr/>
        <p:txBody>
          <a:bodyPr/>
          <a:lstStyle/>
          <a:p>
            <a:fld id="{1BB5C886-9A3C-4911-8CC0-F410F974EED8}" type="datetimeFigureOut">
              <a:rPr lang="en-GB" smtClean="0"/>
              <a:t>06/03/2024</a:t>
            </a:fld>
            <a:endParaRPr lang="en-GB"/>
          </a:p>
        </p:txBody>
      </p:sp>
      <p:sp>
        <p:nvSpPr>
          <p:cNvPr id="6" name="Footer Placeholder 5">
            <a:extLst>
              <a:ext uri="{FF2B5EF4-FFF2-40B4-BE49-F238E27FC236}">
                <a16:creationId xmlns:a16="http://schemas.microsoft.com/office/drawing/2014/main" id="{D31815E4-85D8-4240-B06F-573F09F9E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0D0E9C-2993-45B7-BA96-BE18B1AE8F17}"/>
              </a:ext>
            </a:extLst>
          </p:cNvPr>
          <p:cNvSpPr>
            <a:spLocks noGrp="1"/>
          </p:cNvSpPr>
          <p:nvPr>
            <p:ph type="sldNum" sz="quarter" idx="12"/>
          </p:nvPr>
        </p:nvSpPr>
        <p:spPr/>
        <p:txBody>
          <a:bodyPr/>
          <a:lstStyle/>
          <a:p>
            <a:fld id="{B10E4DB8-77E2-4CA3-9076-ABB812D7D0E3}" type="slidenum">
              <a:rPr lang="en-GB" smtClean="0"/>
              <a:t>‹#›</a:t>
            </a:fld>
            <a:endParaRPr lang="en-GB"/>
          </a:p>
        </p:txBody>
      </p:sp>
    </p:spTree>
    <p:extLst>
      <p:ext uri="{BB962C8B-B14F-4D97-AF65-F5344CB8AC3E}">
        <p14:creationId xmlns:p14="http://schemas.microsoft.com/office/powerpoint/2010/main" val="74403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5C463-DDC3-446F-8367-F80CF3756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173230-3C5A-4891-A8D0-B670DEE53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DEFE8-5756-45E9-A69C-8F7F65A3B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5C886-9A3C-4911-8CC0-F410F974EED8}" type="datetimeFigureOut">
              <a:rPr lang="en-GB" smtClean="0"/>
              <a:t>06/03/2024</a:t>
            </a:fld>
            <a:endParaRPr lang="en-GB"/>
          </a:p>
        </p:txBody>
      </p:sp>
      <p:sp>
        <p:nvSpPr>
          <p:cNvPr id="5" name="Footer Placeholder 4">
            <a:extLst>
              <a:ext uri="{FF2B5EF4-FFF2-40B4-BE49-F238E27FC236}">
                <a16:creationId xmlns:a16="http://schemas.microsoft.com/office/drawing/2014/main" id="{332C775C-564B-4B75-9642-87290E0F3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4F11EB-8E0C-4082-B1F0-4CDD8A8D7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E4DB8-77E2-4CA3-9076-ABB812D7D0E3}" type="slidenum">
              <a:rPr lang="en-GB" smtClean="0"/>
              <a:t>‹#›</a:t>
            </a:fld>
            <a:endParaRPr lang="en-GB"/>
          </a:p>
        </p:txBody>
      </p:sp>
    </p:spTree>
    <p:extLst>
      <p:ext uri="{BB962C8B-B14F-4D97-AF65-F5344CB8AC3E}">
        <p14:creationId xmlns:p14="http://schemas.microsoft.com/office/powerpoint/2010/main" val="383587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jp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5.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1.jp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utismni.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12" Type="http://schemas.openxmlformats.org/officeDocument/2006/relationships/image" Target="../media/image1.jp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jp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D945C3-FA41-4E53-9621-5B2ED06071E9}"/>
              </a:ext>
            </a:extLst>
          </p:cNvPr>
          <p:cNvSpPr>
            <a:spLocks noChangeArrowheads="1"/>
          </p:cNvSpPr>
          <p:nvPr/>
        </p:nvSpPr>
        <p:spPr bwMode="auto">
          <a:xfrm>
            <a:off x="1109400" y="1283646"/>
            <a:ext cx="445949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200" b="1" i="0" u="none" strike="noStrike" cap="none" normalizeH="0" baseline="0" dirty="0">
              <a:ln>
                <a:noFill/>
              </a:ln>
              <a:solidFill>
                <a:srgbClr val="0070C0"/>
              </a:solidFill>
              <a:effectLst/>
              <a:latin typeface="Dax" panose="00000400000000000000" pitchFamily="2"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Starting Back</a:t>
            </a:r>
            <a:endParaRPr kumimoji="0" lang="en-GB" altLang="en-US" sz="4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dirty="0">
                <a:ln>
                  <a:noFill/>
                </a:ln>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to School</a:t>
            </a:r>
            <a:endParaRPr kumimoji="0" lang="en-GB" altLang="en-US" sz="4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BE9D967-E111-49B4-BFCC-5E68D3347C28}"/>
              </a:ext>
            </a:extLst>
          </p:cNvPr>
          <p:cNvSpPr>
            <a:spLocks noChangeArrowheads="1"/>
          </p:cNvSpPr>
          <p:nvPr/>
        </p:nvSpPr>
        <p:spPr bwMode="auto">
          <a:xfrm>
            <a:off x="1109400" y="3308851"/>
            <a:ext cx="394377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en-GB" altLang="en-US" sz="7200" b="1" dirty="0">
              <a:solidFill>
                <a:srgbClr val="0070C0"/>
              </a:solidFill>
              <a:latin typeface="Dax" panose="00000400000000000000" pitchFamily="2"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Resource Pack</a:t>
            </a:r>
            <a:endParaRPr kumimoji="0" lang="en-GB" altLang="en-US" sz="40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B04DC3C0-7BE0-3ACD-1B95-7B79DD07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839" y="266330"/>
            <a:ext cx="2813709" cy="747046"/>
          </a:xfrm>
          <a:prstGeom prst="rect">
            <a:avLst/>
          </a:prstGeom>
        </p:spPr>
      </p:pic>
      <p:pic>
        <p:nvPicPr>
          <p:cNvPr id="2" name="Picture 2" descr="School cartoon stock vector. Illustration of architecture - 63350462">
            <a:extLst>
              <a:ext uri="{FF2B5EF4-FFF2-40B4-BE49-F238E27FC236}">
                <a16:creationId xmlns:a16="http://schemas.microsoft.com/office/drawing/2014/main" id="{91347A47-CBF5-772A-2E95-1291644B6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35" y="2134098"/>
            <a:ext cx="4839965" cy="283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4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2A559F7-3ED6-49D9-B960-A14255337BF4}"/>
              </a:ext>
            </a:extLst>
          </p:cNvPr>
          <p:cNvSpPr txBox="1"/>
          <p:nvPr/>
        </p:nvSpPr>
        <p:spPr>
          <a:xfrm>
            <a:off x="2261285" y="676153"/>
            <a:ext cx="6542088" cy="649088"/>
          </a:xfrm>
          <a:prstGeom prst="rect">
            <a:avLst/>
          </a:prstGeom>
          <a:noFill/>
        </p:spPr>
        <p:txBody>
          <a:bodyPr wrap="square">
            <a:spAutoFit/>
          </a:bodyPr>
          <a:lstStyle/>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All boys and girls are going back to school. Summer is over</a:t>
            </a:r>
          </a:p>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It is important that children go to school.</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sp>
        <p:nvSpPr>
          <p:cNvPr id="16" name="Rectangle 15">
            <a:extLst>
              <a:ext uri="{FF2B5EF4-FFF2-40B4-BE49-F238E27FC236}">
                <a16:creationId xmlns:a16="http://schemas.microsoft.com/office/drawing/2014/main" id="{BEBF6C3E-B85F-43AF-8F2F-7F7B422567E0}"/>
              </a:ext>
            </a:extLst>
          </p:cNvPr>
          <p:cNvSpPr/>
          <p:nvPr/>
        </p:nvSpPr>
        <p:spPr>
          <a:xfrm>
            <a:off x="7868729" y="1803822"/>
            <a:ext cx="2381250" cy="19659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2">
            <a:extLst>
              <a:ext uri="{FF2B5EF4-FFF2-40B4-BE49-F238E27FC236}">
                <a16:creationId xmlns:a16="http://schemas.microsoft.com/office/drawing/2014/main" id="{B6BBCE5E-88F3-47AC-A2B5-EF0AFEEBBDBA}"/>
              </a:ext>
            </a:extLst>
          </p:cNvPr>
          <p:cNvSpPr txBox="1">
            <a:spLocks noChangeArrowheads="1"/>
          </p:cNvSpPr>
          <p:nvPr/>
        </p:nvSpPr>
        <p:spPr bwMode="auto">
          <a:xfrm>
            <a:off x="8231187" y="2459083"/>
            <a:ext cx="1489075" cy="503238"/>
          </a:xfrm>
          <a:prstGeom prst="rect">
            <a:avLst/>
          </a:prstGeom>
          <a:solidFill>
            <a:srgbClr val="FFFFFF"/>
          </a:solidFill>
          <a:ln w="285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Add in picture of school</a:t>
            </a:r>
            <a:endParaRPr kumimoji="0" lang="en-US" altLang="en-US" sz="1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8" name="Rectangle 14">
            <a:extLst>
              <a:ext uri="{FF2B5EF4-FFF2-40B4-BE49-F238E27FC236}">
                <a16:creationId xmlns:a16="http://schemas.microsoft.com/office/drawing/2014/main" id="{25C7DC67-F8C8-4B54-95E2-F7871255FFE5}"/>
              </a:ext>
            </a:extLst>
          </p:cNvPr>
          <p:cNvSpPr>
            <a:spLocks noChangeArrowheads="1"/>
          </p:cNvSpPr>
          <p:nvPr/>
        </p:nvSpPr>
        <p:spPr bwMode="auto">
          <a:xfrm>
            <a:off x="723877" y="1996133"/>
            <a:ext cx="33389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a:latin typeface="Objektiv Mk2 Trial" panose="020B0502020204020203" pitchFamily="34" charset="0"/>
                <a:ea typeface="Calibri" panose="020F0502020204030204" pitchFamily="34" charset="0"/>
                <a:cs typeface="Objektiv Mk2 Trial" panose="020B0502020204020203" pitchFamily="34" charset="0"/>
              </a:rPr>
              <a:t>I have been off school for 2 months.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a:latin typeface="Objektiv Mk2 Trial" panose="020B0502020204020203" pitchFamily="34" charset="0"/>
                <a:ea typeface="Calibri" panose="020F0502020204030204" pitchFamily="34" charset="0"/>
                <a:cs typeface="Objektiv Mk2 Trial" panose="020B0502020204020203" pitchFamily="34" charset="0"/>
              </a:rPr>
              <a:t>It </a:t>
            </a: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is exciting to go back to school.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9" name="Rectangle 15">
            <a:extLst>
              <a:ext uri="{FF2B5EF4-FFF2-40B4-BE49-F238E27FC236}">
                <a16:creationId xmlns:a16="http://schemas.microsoft.com/office/drawing/2014/main" id="{78D8AD62-8F13-4757-B8F2-CB2C0898E266}"/>
              </a:ext>
            </a:extLst>
          </p:cNvPr>
          <p:cNvSpPr>
            <a:spLocks noChangeArrowheads="1"/>
          </p:cNvSpPr>
          <p:nvPr/>
        </p:nvSpPr>
        <p:spPr bwMode="auto">
          <a:xfrm>
            <a:off x="751929" y="3414252"/>
            <a:ext cx="560441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2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rPr>
            </a:br>
            <a:endParaRPr kumimoji="0" lang="en-GB" altLang="en-US" sz="2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will go back to school on__________________________________</a:t>
            </a:r>
            <a:endParaRPr kumimoji="0" lang="en-GB" altLang="en-US" sz="1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20" name="Rectangle 17">
            <a:extLst>
              <a:ext uri="{FF2B5EF4-FFF2-40B4-BE49-F238E27FC236}">
                <a16:creationId xmlns:a16="http://schemas.microsoft.com/office/drawing/2014/main" id="{F46A2752-D08A-427A-9FEC-177D6878EBA6}"/>
              </a:ext>
            </a:extLst>
          </p:cNvPr>
          <p:cNvSpPr>
            <a:spLocks noChangeArrowheads="1"/>
          </p:cNvSpPr>
          <p:nvPr/>
        </p:nvSpPr>
        <p:spPr bwMode="auto">
          <a:xfrm>
            <a:off x="723877" y="3021837"/>
            <a:ext cx="540885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dirty="0">
                <a:latin typeface="Objektiv Mk2 Trial" panose="020B0502020204020203" pitchFamily="34" charset="0"/>
                <a:ea typeface="Calibri" panose="020F0502020204030204" pitchFamily="34" charset="0"/>
                <a:cs typeface="Objektiv Mk2 Trial" panose="020B0502020204020203" pitchFamily="34" charset="0"/>
              </a:rPr>
              <a:t> </a:t>
            </a: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My school is called _______________________________________</a:t>
            </a:r>
            <a:endParaRPr kumimoji="0" lang="en-GB" altLang="en-US" sz="11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21" name="Rectangle 19">
            <a:extLst>
              <a:ext uri="{FF2B5EF4-FFF2-40B4-BE49-F238E27FC236}">
                <a16:creationId xmlns:a16="http://schemas.microsoft.com/office/drawing/2014/main" id="{2B9E1E4C-8E63-4D6F-A719-5C700C0C8C63}"/>
              </a:ext>
            </a:extLst>
          </p:cNvPr>
          <p:cNvSpPr>
            <a:spLocks noChangeArrowheads="1"/>
          </p:cNvSpPr>
          <p:nvPr/>
        </p:nvSpPr>
        <p:spPr bwMode="auto">
          <a:xfrm>
            <a:off x="492834" y="42422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Text Box 2">
            <a:extLst>
              <a:ext uri="{FF2B5EF4-FFF2-40B4-BE49-F238E27FC236}">
                <a16:creationId xmlns:a16="http://schemas.microsoft.com/office/drawing/2014/main" id="{A01A1A3F-EBD2-463D-8EA3-3C7814DE19E2}"/>
              </a:ext>
            </a:extLst>
          </p:cNvPr>
          <p:cNvSpPr txBox="1">
            <a:spLocks noChangeArrowheads="1"/>
          </p:cNvSpPr>
          <p:nvPr/>
        </p:nvSpPr>
        <p:spPr bwMode="auto">
          <a:xfrm>
            <a:off x="8231187" y="4797116"/>
            <a:ext cx="1489075" cy="503237"/>
          </a:xfrm>
          <a:prstGeom prst="rect">
            <a:avLst/>
          </a:prstGeom>
          <a:solidFill>
            <a:srgbClr val="FFFFFF"/>
          </a:solidFill>
          <a:ln w="285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Add in picture of teacher</a:t>
            </a:r>
            <a:endParaRPr kumimoji="0" lang="en-US" altLang="en-US" sz="1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23" name="Rectangle 21">
            <a:extLst>
              <a:ext uri="{FF2B5EF4-FFF2-40B4-BE49-F238E27FC236}">
                <a16:creationId xmlns:a16="http://schemas.microsoft.com/office/drawing/2014/main" id="{0FC131F3-0C9D-480A-A218-3C440B21B46D}"/>
              </a:ext>
            </a:extLst>
          </p:cNvPr>
          <p:cNvSpPr>
            <a:spLocks noChangeArrowheads="1"/>
          </p:cNvSpPr>
          <p:nvPr/>
        </p:nvSpPr>
        <p:spPr bwMode="auto">
          <a:xfrm>
            <a:off x="772107" y="4789820"/>
            <a:ext cx="4940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Like every year I will get a new teacher.  My teacher is </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called_______________________________________________</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24" name="Rectangle 23">
            <a:extLst>
              <a:ext uri="{FF2B5EF4-FFF2-40B4-BE49-F238E27FC236}">
                <a16:creationId xmlns:a16="http://schemas.microsoft.com/office/drawing/2014/main" id="{189E1FF8-CD34-40B7-BE46-22BD26B2F38C}"/>
              </a:ext>
            </a:extLst>
          </p:cNvPr>
          <p:cNvSpPr/>
          <p:nvPr/>
        </p:nvSpPr>
        <p:spPr>
          <a:xfrm>
            <a:off x="7868729" y="4174340"/>
            <a:ext cx="2381250" cy="196596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descr="Logo, company name&#10;&#10;Description automatically generated">
            <a:extLst>
              <a:ext uri="{FF2B5EF4-FFF2-40B4-BE49-F238E27FC236}">
                <a16:creationId xmlns:a16="http://schemas.microsoft.com/office/drawing/2014/main" id="{D1C65264-3A40-9201-2237-51F1BB34B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80" y="271185"/>
            <a:ext cx="2813709" cy="747046"/>
          </a:xfrm>
          <a:prstGeom prst="rect">
            <a:avLst/>
          </a:prstGeom>
        </p:spPr>
      </p:pic>
      <p:pic>
        <p:nvPicPr>
          <p:cNvPr id="4098" name="Picture 2" descr="Books With Word: Back To School. 3d Rendering. Stock Clipart | Royalty-Free  | FreeImages">
            <a:extLst>
              <a:ext uri="{FF2B5EF4-FFF2-40B4-BE49-F238E27FC236}">
                <a16:creationId xmlns:a16="http://schemas.microsoft.com/office/drawing/2014/main" id="{3BBB5493-6B76-886F-1871-C7C07EB95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04" y="42341"/>
            <a:ext cx="1657374" cy="16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340929C-999C-4779-A7E3-D794612C3899}"/>
              </a:ext>
            </a:extLst>
          </p:cNvPr>
          <p:cNvSpPr>
            <a:spLocks noChangeArrowheads="1"/>
          </p:cNvSpPr>
          <p:nvPr/>
        </p:nvSpPr>
        <p:spPr bwMode="auto">
          <a:xfrm>
            <a:off x="469900" y="520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A640B3BD-77DD-4487-8F75-D8561515EB9A}"/>
              </a:ext>
            </a:extLst>
          </p:cNvPr>
          <p:cNvSpPr txBox="1"/>
          <p:nvPr/>
        </p:nvSpPr>
        <p:spPr>
          <a:xfrm>
            <a:off x="469900" y="1000906"/>
            <a:ext cx="633095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 can use my weekly calendar to see when I will start school.</a:t>
            </a: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sp>
        <p:nvSpPr>
          <p:cNvPr id="11" name="TextBox 10">
            <a:extLst>
              <a:ext uri="{FF2B5EF4-FFF2-40B4-BE49-F238E27FC236}">
                <a16:creationId xmlns:a16="http://schemas.microsoft.com/office/drawing/2014/main" id="{C35359F2-B2EC-40F9-9910-9171AC6516AF}"/>
              </a:ext>
            </a:extLst>
          </p:cNvPr>
          <p:cNvSpPr txBox="1"/>
          <p:nvPr/>
        </p:nvSpPr>
        <p:spPr>
          <a:xfrm>
            <a:off x="2641600" y="2600143"/>
            <a:ext cx="9550400" cy="546496"/>
          </a:xfrm>
          <a:prstGeom prst="rect">
            <a:avLst/>
          </a:prstGeom>
          <a:noFill/>
        </p:spPr>
        <p:txBody>
          <a:bodyPr wrap="square">
            <a:spAutoFit/>
          </a:bodyPr>
          <a:lstStyle/>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 might feel scared or anxious about starting school again, that is ok. I can speak to  a parent or grown up I trust about how I am feeling. I can also use my feelings chart. </a:t>
            </a:r>
          </a:p>
        </p:txBody>
      </p:sp>
      <p:pic>
        <p:nvPicPr>
          <p:cNvPr id="2" name="Picture 1" descr="Logo, company name&#10;&#10;Description automatically generated">
            <a:extLst>
              <a:ext uri="{FF2B5EF4-FFF2-40B4-BE49-F238E27FC236}">
                <a16:creationId xmlns:a16="http://schemas.microsoft.com/office/drawing/2014/main" id="{9F289BA4-882D-CE07-F6A2-4AF97CFF2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306" y="253860"/>
            <a:ext cx="2813709" cy="747046"/>
          </a:xfrm>
          <a:prstGeom prst="rect">
            <a:avLst/>
          </a:prstGeom>
        </p:spPr>
      </p:pic>
      <p:pic>
        <p:nvPicPr>
          <p:cNvPr id="5" name="Picture 4">
            <a:extLst>
              <a:ext uri="{FF2B5EF4-FFF2-40B4-BE49-F238E27FC236}">
                <a16:creationId xmlns:a16="http://schemas.microsoft.com/office/drawing/2014/main" id="{E66ED8B1-23E0-FBE1-97C1-6149913DBE13}"/>
              </a:ext>
            </a:extLst>
          </p:cNvPr>
          <p:cNvPicPr>
            <a:picLocks noChangeAspect="1"/>
          </p:cNvPicPr>
          <p:nvPr/>
        </p:nvPicPr>
        <p:blipFill rotWithShape="1">
          <a:blip r:embed="rId3"/>
          <a:srcRect l="23983" t="23263" r="8432" b="9636"/>
          <a:stretch/>
        </p:blipFill>
        <p:spPr>
          <a:xfrm>
            <a:off x="5769211" y="675505"/>
            <a:ext cx="3026233" cy="1690077"/>
          </a:xfrm>
          <a:prstGeom prst="rect">
            <a:avLst/>
          </a:prstGeom>
        </p:spPr>
      </p:pic>
      <p:pic>
        <p:nvPicPr>
          <p:cNvPr id="7" name="Picture 6">
            <a:extLst>
              <a:ext uri="{FF2B5EF4-FFF2-40B4-BE49-F238E27FC236}">
                <a16:creationId xmlns:a16="http://schemas.microsoft.com/office/drawing/2014/main" id="{B37FAEBD-2059-BC44-C27F-114F7F81835E}"/>
              </a:ext>
            </a:extLst>
          </p:cNvPr>
          <p:cNvPicPr>
            <a:picLocks noChangeAspect="1"/>
          </p:cNvPicPr>
          <p:nvPr/>
        </p:nvPicPr>
        <p:blipFill rotWithShape="1">
          <a:blip r:embed="rId4"/>
          <a:srcRect l="30073" t="22594" r="14806" b="31909"/>
          <a:stretch/>
        </p:blipFill>
        <p:spPr>
          <a:xfrm>
            <a:off x="64013" y="1977886"/>
            <a:ext cx="2436476" cy="1131232"/>
          </a:xfrm>
          <a:prstGeom prst="rect">
            <a:avLst/>
          </a:prstGeom>
        </p:spPr>
      </p:pic>
      <p:sp>
        <p:nvSpPr>
          <p:cNvPr id="10" name="TextBox 9">
            <a:extLst>
              <a:ext uri="{FF2B5EF4-FFF2-40B4-BE49-F238E27FC236}">
                <a16:creationId xmlns:a16="http://schemas.microsoft.com/office/drawing/2014/main" id="{565F9C02-2B5A-15EC-9E9A-D6FEC5F67340}"/>
              </a:ext>
            </a:extLst>
          </p:cNvPr>
          <p:cNvSpPr txBox="1"/>
          <p:nvPr/>
        </p:nvSpPr>
        <p:spPr>
          <a:xfrm>
            <a:off x="2635783" y="3753264"/>
            <a:ext cx="6794500" cy="546496"/>
          </a:xfrm>
          <a:prstGeom prst="rect">
            <a:avLst/>
          </a:prstGeom>
          <a:noFill/>
        </p:spPr>
        <p:txBody>
          <a:bodyPr wrap="square">
            <a:spAutoFit/>
          </a:bodyPr>
          <a:lstStyle/>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 can also use my calm box if I need to calm down.  I can ask my teacher if I can bring my calm box to school</a:t>
            </a:r>
            <a:r>
              <a:rPr lang="en-GB" sz="1400" dirty="0">
                <a:latin typeface="Objektiv Mk2 Trial" panose="020B0502020204020203" pitchFamily="34" charset="0"/>
                <a:ea typeface="Calibri" panose="020F0502020204030204" pitchFamily="34" charset="0"/>
                <a:cs typeface="Objektiv Mk2 Trial" panose="020B0502020204020203" pitchFamily="34" charset="0"/>
              </a:rPr>
              <a:t>.</a:t>
            </a: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 Then I can use it when I need too.</a:t>
            </a:r>
          </a:p>
        </p:txBody>
      </p:sp>
      <p:pic>
        <p:nvPicPr>
          <p:cNvPr id="5122" name="Picture 2" descr="Create Your Own Sensory &amp; Fidget Box | My Sensory Box">
            <a:extLst>
              <a:ext uri="{FF2B5EF4-FFF2-40B4-BE49-F238E27FC236}">
                <a16:creationId xmlns:a16="http://schemas.microsoft.com/office/drawing/2014/main" id="{A41D2595-7490-5E24-EAE3-DB3610796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49" y="3748883"/>
            <a:ext cx="1836158" cy="12363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4FC23FDF-BAC2-51C5-5C8C-30AAD77DB336}"/>
              </a:ext>
            </a:extLst>
          </p:cNvPr>
          <p:cNvSpPr>
            <a:spLocks noChangeArrowheads="1"/>
          </p:cNvSpPr>
          <p:nvPr/>
        </p:nvSpPr>
        <p:spPr bwMode="auto">
          <a:xfrm>
            <a:off x="2641600" y="4759008"/>
            <a:ext cx="4035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Going back to school is exciting. I will get to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6" name="TextBox 15">
            <a:extLst>
              <a:ext uri="{FF2B5EF4-FFF2-40B4-BE49-F238E27FC236}">
                <a16:creationId xmlns:a16="http://schemas.microsoft.com/office/drawing/2014/main" id="{24CFCC79-164D-FB2D-5BE2-E5DF0CA2B3D9}"/>
              </a:ext>
            </a:extLst>
          </p:cNvPr>
          <p:cNvSpPr txBox="1"/>
          <p:nvPr/>
        </p:nvSpPr>
        <p:spPr>
          <a:xfrm>
            <a:off x="2603448" y="5160631"/>
            <a:ext cx="6331526" cy="138499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See my teacher again</a:t>
            </a:r>
            <a:endParaRPr kumimoji="0" lang="en-GB" altLang="en-US" sz="1400" b="0" i="0" u="none" strike="noStrike" cap="none" normalizeH="0" baseline="0" dirty="0">
              <a:ln>
                <a:noFill/>
              </a:ln>
              <a:effectLst/>
              <a:latin typeface="Objektiv Mk2 Trial" panose="020B0502020204020203" pitchFamily="34" charset="0"/>
              <a:cs typeface="Objektiv Mk2 Trial" panose="020B050202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Talk about what I did when I was off</a:t>
            </a:r>
            <a:endParaRPr kumimoji="0" lang="en-GB" altLang="en-US" sz="1400" b="0" i="0" u="none" strike="noStrike" cap="none" normalizeH="0" baseline="0" dirty="0">
              <a:ln>
                <a:noFill/>
              </a:ln>
              <a:effectLst/>
              <a:latin typeface="Objektiv Mk2 Trial" panose="020B0502020204020203" pitchFamily="34" charset="0"/>
              <a:cs typeface="Objektiv Mk2 Trial" panose="020B050202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Learn new things</a:t>
            </a:r>
            <a:endParaRPr kumimoji="0" lang="en-GB" altLang="en-US" sz="1400" b="0" i="0" u="none" strike="noStrike" cap="none" normalizeH="0" baseline="0" dirty="0">
              <a:ln>
                <a:noFill/>
              </a:ln>
              <a:effectLst/>
              <a:latin typeface="Objektiv Mk2 Trial" panose="020B0502020204020203" pitchFamily="34" charset="0"/>
              <a:cs typeface="Objektiv Mk2 Trial" panose="020B050202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Do experiments </a:t>
            </a:r>
            <a:endParaRPr kumimoji="0" lang="en-GB" altLang="en-US" sz="1400" b="0" i="0" u="none" strike="noStrike" cap="none" normalizeH="0" baseline="0" dirty="0">
              <a:ln>
                <a:noFill/>
              </a:ln>
              <a:effectLst/>
              <a:latin typeface="Objektiv Mk2 Trial" panose="020B0502020204020203" pitchFamily="34" charset="0"/>
              <a:cs typeface="Objektiv Mk2 Trial" panose="020B050202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Play games</a:t>
            </a:r>
          </a:p>
          <a:p>
            <a:pPr marL="342900" indent="-342900">
              <a:buFont typeface="Arial" panose="020B0604020202020204" pitchFamily="34" charset="0"/>
              <a:buChar char="•"/>
            </a:pP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Play with </a:t>
            </a:r>
            <a:r>
              <a:rPr lang="en-GB" altLang="en-US" sz="1400" dirty="0">
                <a:latin typeface="Objektiv Mk2 Trial" panose="020B0502020204020203" pitchFamily="34" charset="0"/>
                <a:ea typeface="Calibri" panose="020F0502020204030204" pitchFamily="34" charset="0"/>
                <a:cs typeface="Objektiv Mk2 Trial" panose="020B0502020204020203" pitchFamily="34" charset="0"/>
              </a:rPr>
              <a:t>f</a:t>
            </a:r>
            <a:r>
              <a:rPr kumimoji="0" lang="en-GB" altLang="en-US" sz="1400" b="0" i="0" u="none" strike="noStrike" cap="none" normalizeH="0" baseline="0" dirty="0">
                <a:ln>
                  <a:noFill/>
                </a:ln>
                <a:effectLst/>
                <a:latin typeface="Objektiv Mk2 Trial" panose="020B0502020204020203" pitchFamily="34" charset="0"/>
                <a:ea typeface="Calibri" panose="020F0502020204030204" pitchFamily="34" charset="0"/>
                <a:cs typeface="Objektiv Mk2 Trial" panose="020B0502020204020203" pitchFamily="34" charset="0"/>
              </a:rPr>
              <a:t>riends and classmates or alone if I want to</a:t>
            </a:r>
            <a:endParaRPr kumimoji="0" lang="en-GB" altLang="en-US" sz="1400" b="0" i="0" u="none" strike="noStrike" cap="none" normalizeH="0" baseline="0" dirty="0">
              <a:ln>
                <a:noFill/>
              </a:ln>
              <a:effectLst/>
              <a:latin typeface="Objektiv Mk2 Trial" panose="020B0502020204020203" pitchFamily="34" charset="0"/>
              <a:cs typeface="Objektiv Mk2 Trial" panose="020B0502020204020203" pitchFamily="34" charset="0"/>
            </a:endParaRPr>
          </a:p>
        </p:txBody>
      </p:sp>
      <p:pic>
        <p:nvPicPr>
          <p:cNvPr id="5124" name="Picture 4" descr="Teacher Clipart Vector Art, Icons, and Graphics for Free Download">
            <a:extLst>
              <a:ext uri="{FF2B5EF4-FFF2-40B4-BE49-F238E27FC236}">
                <a16:creationId xmlns:a16="http://schemas.microsoft.com/office/drawing/2014/main" id="{FE15E9F9-2EB0-93F7-8741-658CBEF92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4926" y="4603754"/>
            <a:ext cx="2500482" cy="200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80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F1F60-26F1-4F39-9A1F-0DC0E159605D}"/>
              </a:ext>
            </a:extLst>
          </p:cNvPr>
          <p:cNvSpPr txBox="1"/>
          <p:nvPr/>
        </p:nvSpPr>
        <p:spPr>
          <a:xfrm>
            <a:off x="669894" y="3014578"/>
            <a:ext cx="8676934" cy="649088"/>
          </a:xfrm>
          <a:prstGeom prst="rect">
            <a:avLst/>
          </a:prstGeom>
          <a:noFill/>
        </p:spPr>
        <p:txBody>
          <a:bodyPr wrap="square">
            <a:spAutoFit/>
          </a:bodyPr>
          <a:lstStyle/>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It is important that children return to school. </a:t>
            </a:r>
          </a:p>
          <a:p>
            <a:pPr>
              <a:lnSpc>
                <a:spcPct val="107000"/>
              </a:lnSpc>
              <a:spcAft>
                <a:spcPts val="800"/>
              </a:spcAft>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If I don’t go to school my friends, teacher and the school community will miss me</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a:t>
            </a:r>
          </a:p>
        </p:txBody>
      </p:sp>
      <p:sp>
        <p:nvSpPr>
          <p:cNvPr id="6" name="Rectangle 2">
            <a:extLst>
              <a:ext uri="{FF2B5EF4-FFF2-40B4-BE49-F238E27FC236}">
                <a16:creationId xmlns:a16="http://schemas.microsoft.com/office/drawing/2014/main" id="{38EA2AF9-6265-42AA-A34D-8AAD35096DF0}"/>
              </a:ext>
            </a:extLst>
          </p:cNvPr>
          <p:cNvSpPr>
            <a:spLocks noChangeArrowheads="1"/>
          </p:cNvSpPr>
          <p:nvPr/>
        </p:nvSpPr>
        <p:spPr bwMode="auto">
          <a:xfrm>
            <a:off x="558800" y="16018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a:extLst>
              <a:ext uri="{FF2B5EF4-FFF2-40B4-BE49-F238E27FC236}">
                <a16:creationId xmlns:a16="http://schemas.microsoft.com/office/drawing/2014/main" id="{74754450-AF84-4CF9-8313-8F639359CFF2}"/>
              </a:ext>
            </a:extLst>
          </p:cNvPr>
          <p:cNvSpPr>
            <a:spLocks noChangeArrowheads="1"/>
          </p:cNvSpPr>
          <p:nvPr/>
        </p:nvSpPr>
        <p:spPr bwMode="auto">
          <a:xfrm>
            <a:off x="634942" y="4537306"/>
            <a:ext cx="7611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School can help me learn new things which will support me get a job when I am older.</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would like to be ____________________________ when I’m older.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8" name="Rectangle 5">
            <a:extLst>
              <a:ext uri="{FF2B5EF4-FFF2-40B4-BE49-F238E27FC236}">
                <a16:creationId xmlns:a16="http://schemas.microsoft.com/office/drawing/2014/main" id="{E4A00997-73EF-4266-9BAE-D506A7378F62}"/>
              </a:ext>
            </a:extLst>
          </p:cNvPr>
          <p:cNvSpPr>
            <a:spLocks noChangeArrowheads="1"/>
          </p:cNvSpPr>
          <p:nvPr/>
        </p:nvSpPr>
        <p:spPr bwMode="auto">
          <a:xfrm>
            <a:off x="669894"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8">
            <a:extLst>
              <a:ext uri="{FF2B5EF4-FFF2-40B4-BE49-F238E27FC236}">
                <a16:creationId xmlns:a16="http://schemas.microsoft.com/office/drawing/2014/main" id="{F4E3CD49-0607-4A5A-AD0B-E0E03C61DDD4}"/>
              </a:ext>
            </a:extLst>
          </p:cNvPr>
          <p:cNvSpPr>
            <a:spLocks noChangeArrowheads="1"/>
          </p:cNvSpPr>
          <p:nvPr/>
        </p:nvSpPr>
        <p:spPr bwMode="auto">
          <a:xfrm>
            <a:off x="3779667" y="52520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F42BA9B0-E1A4-44E8-8D8F-72F93B1ABFCC}"/>
              </a:ext>
            </a:extLst>
          </p:cNvPr>
          <p:cNvSpPr>
            <a:spLocks noChangeArrowheads="1"/>
          </p:cNvSpPr>
          <p:nvPr/>
        </p:nvSpPr>
        <p:spPr bwMode="auto">
          <a:xfrm>
            <a:off x="634942" y="5827626"/>
            <a:ext cx="12459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will try to remember why going to school is important.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will enjoy going back to school!</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6146" name="Picture 2" descr="Cartoon Kids Activity Background Fun Activities At School - Clip Art Library">
            <a:extLst>
              <a:ext uri="{FF2B5EF4-FFF2-40B4-BE49-F238E27FC236}">
                <a16:creationId xmlns:a16="http://schemas.microsoft.com/office/drawing/2014/main" id="{628F3FC7-1FFA-B554-481A-AC88BB1B8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851" y="2235621"/>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ill Finn: “Don't Go Looking for a Job in Animation”">
            <a:extLst>
              <a:ext uri="{FF2B5EF4-FFF2-40B4-BE49-F238E27FC236}">
                <a16:creationId xmlns:a16="http://schemas.microsoft.com/office/drawing/2014/main" id="{0FA0D2F4-6666-5034-2CA7-CDE9A632F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841" y="4761798"/>
            <a:ext cx="1461297" cy="6860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987C1311-2529-BCE8-3D4B-880024DA4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271" y="180873"/>
            <a:ext cx="2813709" cy="747046"/>
          </a:xfrm>
          <a:prstGeom prst="rect">
            <a:avLst/>
          </a:prstGeom>
        </p:spPr>
      </p:pic>
      <p:sp>
        <p:nvSpPr>
          <p:cNvPr id="4" name="Rectangle 3">
            <a:extLst>
              <a:ext uri="{FF2B5EF4-FFF2-40B4-BE49-F238E27FC236}">
                <a16:creationId xmlns:a16="http://schemas.microsoft.com/office/drawing/2014/main" id="{BF8228C1-923E-D81D-8789-7C745B830BD9}"/>
              </a:ext>
            </a:extLst>
          </p:cNvPr>
          <p:cNvSpPr>
            <a:spLocks noChangeArrowheads="1"/>
          </p:cNvSpPr>
          <p:nvPr/>
        </p:nvSpPr>
        <p:spPr bwMode="auto">
          <a:xfrm>
            <a:off x="2629331" y="933941"/>
            <a:ext cx="71112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My parent or carer will use a calendar to help me see when I go back to school.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will use the calendar to countdown, and I will tick off each day as it passes.</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14" name="Picture 13">
            <a:extLst>
              <a:ext uri="{FF2B5EF4-FFF2-40B4-BE49-F238E27FC236}">
                <a16:creationId xmlns:a16="http://schemas.microsoft.com/office/drawing/2014/main" id="{942499A8-E951-6ACD-FCB5-17CD88C8F094}"/>
              </a:ext>
            </a:extLst>
          </p:cNvPr>
          <p:cNvPicPr>
            <a:picLocks noChangeAspect="1"/>
          </p:cNvPicPr>
          <p:nvPr/>
        </p:nvPicPr>
        <p:blipFill rotWithShape="1">
          <a:blip r:embed="rId5"/>
          <a:srcRect l="28831" t="19663" r="4583" b="9629"/>
          <a:stretch/>
        </p:blipFill>
        <p:spPr>
          <a:xfrm>
            <a:off x="116185" y="682798"/>
            <a:ext cx="2813709" cy="1680674"/>
          </a:xfrm>
          <a:prstGeom prst="rect">
            <a:avLst/>
          </a:prstGeom>
        </p:spPr>
      </p:pic>
      <p:pic>
        <p:nvPicPr>
          <p:cNvPr id="15" name="Picture 2" descr="Smiley-face-clip-art-thumbs-up-free-clipart-images-2 – Akhil Viz">
            <a:extLst>
              <a:ext uri="{FF2B5EF4-FFF2-40B4-BE49-F238E27FC236}">
                <a16:creationId xmlns:a16="http://schemas.microsoft.com/office/drawing/2014/main" id="{BD1C8738-5F8C-BAED-B233-5444D3FB7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878" y="5705683"/>
            <a:ext cx="1370474" cy="115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71B396C-568D-4ECE-9422-4064D042C7E9}"/>
              </a:ext>
            </a:extLst>
          </p:cNvPr>
          <p:cNvSpPr/>
          <p:nvPr/>
        </p:nvSpPr>
        <p:spPr>
          <a:xfrm>
            <a:off x="10049522" y="1562471"/>
            <a:ext cx="1322773" cy="4453500"/>
          </a:xfrm>
          <a:prstGeom prst="roundRect">
            <a:avLst/>
          </a:prstGeom>
          <a:solidFill>
            <a:srgbClr val="FFFF00"/>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229" name="Picture 194">
            <a:extLst>
              <a:ext uri="{FF2B5EF4-FFF2-40B4-BE49-F238E27FC236}">
                <a16:creationId xmlns:a16="http://schemas.microsoft.com/office/drawing/2014/main" id="{1C1AFDE1-D756-4929-BD2B-3444459B3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949" y="3233017"/>
            <a:ext cx="809625" cy="76993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95">
            <a:extLst>
              <a:ext uri="{FF2B5EF4-FFF2-40B4-BE49-F238E27FC236}">
                <a16:creationId xmlns:a16="http://schemas.microsoft.com/office/drawing/2014/main" id="{5AE89AFA-FFCD-4A85-930D-869FD3442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949" y="2108392"/>
            <a:ext cx="790575" cy="7381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92CAD78C-EFD2-48EB-8530-CD3233F2793C}"/>
              </a:ext>
            </a:extLst>
          </p:cNvPr>
          <p:cNvSpPr>
            <a:spLocks noChangeArrowheads="1"/>
          </p:cNvSpPr>
          <p:nvPr/>
        </p:nvSpPr>
        <p:spPr bwMode="auto">
          <a:xfrm>
            <a:off x="421904" y="1214875"/>
            <a:ext cx="43079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Benefits of using weekly planners / calendars:</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5">
            <a:extLst>
              <a:ext uri="{FF2B5EF4-FFF2-40B4-BE49-F238E27FC236}">
                <a16:creationId xmlns:a16="http://schemas.microsoft.com/office/drawing/2014/main" id="{8BF6039B-1EB3-4F8A-B645-54C287B17ECF}"/>
              </a:ext>
            </a:extLst>
          </p:cNvPr>
          <p:cNvSpPr>
            <a:spLocks noChangeArrowheads="1"/>
          </p:cNvSpPr>
          <p:nvPr/>
        </p:nvSpPr>
        <p:spPr bwMode="auto">
          <a:xfrm>
            <a:off x="421904" y="1721275"/>
            <a:ext cx="784984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Allows children to be recognise when school is going to start and in how many days</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Helps with organisational skills</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Can help ease anxiety about going back to school</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Allows them to see when they will be in school and when they will be off school again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400" dirty="0">
                <a:latin typeface="Objektiv Mk2 Trial" panose="020B0502020204020203" pitchFamily="34" charset="0"/>
                <a:cs typeface="Objektiv Mk2 Trial" panose="020B0502020204020203" pitchFamily="34" charset="0"/>
              </a:rPr>
              <a:t>Reinforces verbal communication</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1D94B952-2AFE-4825-96A7-4039C4806C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91931" y="4420055"/>
            <a:ext cx="816610" cy="729615"/>
          </a:xfrm>
          <a:prstGeom prst="rect">
            <a:avLst/>
          </a:prstGeom>
          <a:noFill/>
          <a:ln>
            <a:noFill/>
          </a:ln>
        </p:spPr>
      </p:pic>
      <p:sp>
        <p:nvSpPr>
          <p:cNvPr id="14" name="Rectangle 18">
            <a:extLst>
              <a:ext uri="{FF2B5EF4-FFF2-40B4-BE49-F238E27FC236}">
                <a16:creationId xmlns:a16="http://schemas.microsoft.com/office/drawing/2014/main" id="{20FE1CC4-79EB-429A-A26E-0FF6A8E8C570}"/>
              </a:ext>
            </a:extLst>
          </p:cNvPr>
          <p:cNvSpPr>
            <a:spLocks noChangeArrowheads="1"/>
          </p:cNvSpPr>
          <p:nvPr/>
        </p:nvSpPr>
        <p:spPr bwMode="auto">
          <a:xfrm>
            <a:off x="152400" y="3271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9">
            <a:extLst>
              <a:ext uri="{FF2B5EF4-FFF2-40B4-BE49-F238E27FC236}">
                <a16:creationId xmlns:a16="http://schemas.microsoft.com/office/drawing/2014/main" id="{1844514B-5CAD-4707-8E95-5A0AA987DF31}"/>
              </a:ext>
            </a:extLst>
          </p:cNvPr>
          <p:cNvSpPr>
            <a:spLocks noChangeArrowheads="1"/>
          </p:cNvSpPr>
          <p:nvPr/>
        </p:nvSpPr>
        <p:spPr bwMode="auto">
          <a:xfrm>
            <a:off x="412468" y="3446036"/>
            <a:ext cx="908901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How to use: </a:t>
            </a:r>
            <a:endParaRPr kumimoji="0" lang="en-GB" altLang="en-US" b="1"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Mark the day school will start on a calendar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Encourage the child to countdown the days until school, ticking off on the calendar as each day passes</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On the calendar / weekly planner put a picture of something that motivates the child under the picture of school. i.e. trip to the park, shop for sweets. This will help to encourage going to school in order to get the reward after</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Have a picture of home underneath the school picture on the calendar/weekly planner to allow the child to see that school does not last forever and they will be home again once school has ended</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Weekly planners are used for younger children (primary school age), calendars are usually used for older secondary school children.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2" name="Picture 1" descr="Logo, company name&#10;&#10;Description automatically generated">
            <a:extLst>
              <a:ext uri="{FF2B5EF4-FFF2-40B4-BE49-F238E27FC236}">
                <a16:creationId xmlns:a16="http://schemas.microsoft.com/office/drawing/2014/main" id="{AF20B2CF-E767-5C09-6814-1445728D3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7922" y="248684"/>
            <a:ext cx="2813709" cy="747046"/>
          </a:xfrm>
          <a:prstGeom prst="rect">
            <a:avLst/>
          </a:prstGeom>
        </p:spPr>
      </p:pic>
      <p:sp>
        <p:nvSpPr>
          <p:cNvPr id="3" name="TextBox 2">
            <a:extLst>
              <a:ext uri="{FF2B5EF4-FFF2-40B4-BE49-F238E27FC236}">
                <a16:creationId xmlns:a16="http://schemas.microsoft.com/office/drawing/2014/main" id="{47ED45B7-142D-9266-104E-5A70CFE9C949}"/>
              </a:ext>
            </a:extLst>
          </p:cNvPr>
          <p:cNvSpPr txBox="1"/>
          <p:nvPr/>
        </p:nvSpPr>
        <p:spPr>
          <a:xfrm>
            <a:off x="6657307" y="1185559"/>
            <a:ext cx="8104908" cy="3126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Monday</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9574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F1D952-5526-4CC9-AC69-5C0E56C1716C}"/>
              </a:ext>
            </a:extLst>
          </p:cNvPr>
          <p:cNvSpPr/>
          <p:nvPr/>
        </p:nvSpPr>
        <p:spPr>
          <a:xfrm>
            <a:off x="236538" y="706439"/>
            <a:ext cx="1257300" cy="5942013"/>
          </a:xfrm>
          <a:prstGeom prst="roundRect">
            <a:avLst/>
          </a:prstGeom>
          <a:solidFill>
            <a:srgbClr val="FFFF00"/>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418041BA-3EC2-4855-9780-DAC9C2831949}"/>
              </a:ext>
            </a:extLst>
          </p:cNvPr>
          <p:cNvSpPr/>
          <p:nvPr/>
        </p:nvSpPr>
        <p:spPr>
          <a:xfrm>
            <a:off x="1820863" y="706439"/>
            <a:ext cx="1238250" cy="5942013"/>
          </a:xfrm>
          <a:prstGeom prst="roundRect">
            <a:avLst/>
          </a:prstGeom>
          <a:solidFill>
            <a:srgbClr val="FF66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9F9FDECC-174C-4B0F-8ADD-079B76B3FC4F}"/>
              </a:ext>
            </a:extLst>
          </p:cNvPr>
          <p:cNvSpPr/>
          <p:nvPr/>
        </p:nvSpPr>
        <p:spPr>
          <a:xfrm>
            <a:off x="3446463" y="706439"/>
            <a:ext cx="1257300" cy="5942013"/>
          </a:xfrm>
          <a:prstGeom prst="roundRect">
            <a:avLst/>
          </a:prstGeom>
          <a:solidFill>
            <a:srgbClr val="66CC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Rounded Corners 7">
            <a:extLst>
              <a:ext uri="{FF2B5EF4-FFF2-40B4-BE49-F238E27FC236}">
                <a16:creationId xmlns:a16="http://schemas.microsoft.com/office/drawing/2014/main" id="{8A1E07AC-3127-468A-BE36-B6451C174D45}"/>
              </a:ext>
            </a:extLst>
          </p:cNvPr>
          <p:cNvSpPr/>
          <p:nvPr/>
        </p:nvSpPr>
        <p:spPr>
          <a:xfrm>
            <a:off x="5141119" y="735014"/>
            <a:ext cx="1257300" cy="5942013"/>
          </a:xfrm>
          <a:prstGeom prst="round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6200000" scaled="1"/>
            <a:tileRect/>
          </a:gra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Rounded Corners 8">
            <a:extLst>
              <a:ext uri="{FF2B5EF4-FFF2-40B4-BE49-F238E27FC236}">
                <a16:creationId xmlns:a16="http://schemas.microsoft.com/office/drawing/2014/main" id="{31086777-6E9C-4AD3-8555-A9FEF370A962}"/>
              </a:ext>
            </a:extLst>
          </p:cNvPr>
          <p:cNvSpPr/>
          <p:nvPr/>
        </p:nvSpPr>
        <p:spPr>
          <a:xfrm>
            <a:off x="6827838" y="735014"/>
            <a:ext cx="1257300" cy="5942013"/>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Rounded Corners 9">
            <a:extLst>
              <a:ext uri="{FF2B5EF4-FFF2-40B4-BE49-F238E27FC236}">
                <a16:creationId xmlns:a16="http://schemas.microsoft.com/office/drawing/2014/main" id="{EF7B32C3-EA9B-4849-AA37-3B1E4D850577}"/>
              </a:ext>
            </a:extLst>
          </p:cNvPr>
          <p:cNvSpPr/>
          <p:nvPr/>
        </p:nvSpPr>
        <p:spPr>
          <a:xfrm>
            <a:off x="8514557" y="735014"/>
            <a:ext cx="1257300" cy="5957888"/>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Rounded Corners 10">
            <a:extLst>
              <a:ext uri="{FF2B5EF4-FFF2-40B4-BE49-F238E27FC236}">
                <a16:creationId xmlns:a16="http://schemas.microsoft.com/office/drawing/2014/main" id="{00ADD401-150C-4186-969E-4F579EAA803E}"/>
              </a:ext>
            </a:extLst>
          </p:cNvPr>
          <p:cNvSpPr/>
          <p:nvPr/>
        </p:nvSpPr>
        <p:spPr>
          <a:xfrm>
            <a:off x="10142538" y="735013"/>
            <a:ext cx="1257300" cy="5942013"/>
          </a:xfrm>
          <a:prstGeom prst="round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Rounded Corners 28">
            <a:extLst>
              <a:ext uri="{FF2B5EF4-FFF2-40B4-BE49-F238E27FC236}">
                <a16:creationId xmlns:a16="http://schemas.microsoft.com/office/drawing/2014/main" id="{DD28B817-99B7-4ACD-A986-C33CA0AA50C4}"/>
              </a:ext>
            </a:extLst>
          </p:cNvPr>
          <p:cNvSpPr>
            <a:spLocks noChangeArrowheads="1"/>
          </p:cNvSpPr>
          <p:nvPr/>
        </p:nvSpPr>
        <p:spPr bwMode="auto">
          <a:xfrm>
            <a:off x="236538" y="209548"/>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Monday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3" name="Rectangle: Rounded Corners 27">
            <a:extLst>
              <a:ext uri="{FF2B5EF4-FFF2-40B4-BE49-F238E27FC236}">
                <a16:creationId xmlns:a16="http://schemas.microsoft.com/office/drawing/2014/main" id="{F77B0863-0E97-4B1B-97A9-CA20ACE470F6}"/>
              </a:ext>
            </a:extLst>
          </p:cNvPr>
          <p:cNvSpPr>
            <a:spLocks noChangeArrowheads="1"/>
          </p:cNvSpPr>
          <p:nvPr/>
        </p:nvSpPr>
        <p:spPr bwMode="auto">
          <a:xfrm>
            <a:off x="1811338" y="198449"/>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Tuesday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4" name="Rectangle: Rounded Corners 26">
            <a:extLst>
              <a:ext uri="{FF2B5EF4-FFF2-40B4-BE49-F238E27FC236}">
                <a16:creationId xmlns:a16="http://schemas.microsoft.com/office/drawing/2014/main" id="{C7E70189-099A-479A-80F7-F8EDF5815795}"/>
              </a:ext>
            </a:extLst>
          </p:cNvPr>
          <p:cNvSpPr>
            <a:spLocks noChangeArrowheads="1"/>
          </p:cNvSpPr>
          <p:nvPr/>
        </p:nvSpPr>
        <p:spPr bwMode="auto">
          <a:xfrm>
            <a:off x="3343871" y="194932"/>
            <a:ext cx="1482725"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Wednesday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5" name="Rectangle: Rounded Corners 25">
            <a:extLst>
              <a:ext uri="{FF2B5EF4-FFF2-40B4-BE49-F238E27FC236}">
                <a16:creationId xmlns:a16="http://schemas.microsoft.com/office/drawing/2014/main" id="{9BABEB3B-5EB9-4D6D-8D4A-6F5FC5E1FC79}"/>
              </a:ext>
            </a:extLst>
          </p:cNvPr>
          <p:cNvSpPr>
            <a:spLocks noChangeArrowheads="1"/>
          </p:cNvSpPr>
          <p:nvPr/>
        </p:nvSpPr>
        <p:spPr bwMode="auto">
          <a:xfrm>
            <a:off x="5135960" y="219073"/>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Thursday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6" name="Rectangle: Rounded Corners 24">
            <a:extLst>
              <a:ext uri="{FF2B5EF4-FFF2-40B4-BE49-F238E27FC236}">
                <a16:creationId xmlns:a16="http://schemas.microsoft.com/office/drawing/2014/main" id="{205F0BF6-BD05-4CE4-9F08-535A5B6ADF4A}"/>
              </a:ext>
            </a:extLst>
          </p:cNvPr>
          <p:cNvSpPr>
            <a:spLocks noChangeArrowheads="1"/>
          </p:cNvSpPr>
          <p:nvPr/>
        </p:nvSpPr>
        <p:spPr bwMode="auto">
          <a:xfrm>
            <a:off x="6827838" y="209548"/>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Friday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7" name="Rectangle: Rounded Corners 23">
            <a:extLst>
              <a:ext uri="{FF2B5EF4-FFF2-40B4-BE49-F238E27FC236}">
                <a16:creationId xmlns:a16="http://schemas.microsoft.com/office/drawing/2014/main" id="{A1B34D11-5B17-4CBC-8D3D-F7DBE232973F}"/>
              </a:ext>
            </a:extLst>
          </p:cNvPr>
          <p:cNvSpPr>
            <a:spLocks noChangeArrowheads="1"/>
          </p:cNvSpPr>
          <p:nvPr/>
        </p:nvSpPr>
        <p:spPr bwMode="auto">
          <a:xfrm>
            <a:off x="8519716" y="219073"/>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Saturday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8" name="Rectangle: Rounded Corners 22">
            <a:extLst>
              <a:ext uri="{FF2B5EF4-FFF2-40B4-BE49-F238E27FC236}">
                <a16:creationId xmlns:a16="http://schemas.microsoft.com/office/drawing/2014/main" id="{1A6EBB08-60D4-418D-9948-9DCFF3454F23}"/>
              </a:ext>
            </a:extLst>
          </p:cNvPr>
          <p:cNvSpPr>
            <a:spLocks noChangeArrowheads="1"/>
          </p:cNvSpPr>
          <p:nvPr/>
        </p:nvSpPr>
        <p:spPr bwMode="auto">
          <a:xfrm>
            <a:off x="10137379" y="219073"/>
            <a:ext cx="1257300" cy="61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Sunday</a:t>
            </a:r>
            <a:endParaRPr kumimoji="0" lang="en-US" altLang="en-US" sz="16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2" name="Picture 1" descr="Logo, company name&#10;&#10;Description automatically generated">
            <a:extLst>
              <a:ext uri="{FF2B5EF4-FFF2-40B4-BE49-F238E27FC236}">
                <a16:creationId xmlns:a16="http://schemas.microsoft.com/office/drawing/2014/main" id="{854952E5-AFD2-6AD4-7A75-5B9C6C00B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14" y="40723"/>
            <a:ext cx="1343487" cy="356699"/>
          </a:xfrm>
          <a:prstGeom prst="rect">
            <a:avLst/>
          </a:prstGeom>
        </p:spPr>
      </p:pic>
    </p:spTree>
    <p:extLst>
      <p:ext uri="{BB962C8B-B14F-4D97-AF65-F5344CB8AC3E}">
        <p14:creationId xmlns:p14="http://schemas.microsoft.com/office/powerpoint/2010/main" val="424564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AB7AB986-0761-7EE3-3F84-7E86A2E09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526" y="125681"/>
            <a:ext cx="1735248" cy="460712"/>
          </a:xfrm>
          <a:prstGeom prst="rect">
            <a:avLst/>
          </a:prstGeom>
        </p:spPr>
      </p:pic>
      <p:pic>
        <p:nvPicPr>
          <p:cNvPr id="3" name="Picture 2">
            <a:extLst>
              <a:ext uri="{FF2B5EF4-FFF2-40B4-BE49-F238E27FC236}">
                <a16:creationId xmlns:a16="http://schemas.microsoft.com/office/drawing/2014/main" id="{EA391F97-CE85-9DEC-983F-3E06856C2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72" y="362400"/>
            <a:ext cx="8410575" cy="6441440"/>
          </a:xfrm>
          <a:prstGeom prst="rect">
            <a:avLst/>
          </a:prstGeom>
        </p:spPr>
      </p:pic>
      <p:sp>
        <p:nvSpPr>
          <p:cNvPr id="5" name="Text Box 24">
            <a:extLst>
              <a:ext uri="{FF2B5EF4-FFF2-40B4-BE49-F238E27FC236}">
                <a16:creationId xmlns:a16="http://schemas.microsoft.com/office/drawing/2014/main" id="{65918AFB-731F-9C0D-2ADA-CD3DA0FB1B32}"/>
              </a:ext>
            </a:extLst>
          </p:cNvPr>
          <p:cNvSpPr txBox="1"/>
          <p:nvPr/>
        </p:nvSpPr>
        <p:spPr>
          <a:xfrm>
            <a:off x="8873532" y="3592220"/>
            <a:ext cx="1085850" cy="9715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5">
            <a:extLst>
              <a:ext uri="{FF2B5EF4-FFF2-40B4-BE49-F238E27FC236}">
                <a16:creationId xmlns:a16="http://schemas.microsoft.com/office/drawing/2014/main" id="{FEA327E3-F394-9301-EC03-C1A785C896D6}"/>
              </a:ext>
            </a:extLst>
          </p:cNvPr>
          <p:cNvSpPr txBox="1"/>
          <p:nvPr/>
        </p:nvSpPr>
        <p:spPr>
          <a:xfrm>
            <a:off x="8870690" y="2524672"/>
            <a:ext cx="1085850" cy="9715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6">
            <a:extLst>
              <a:ext uri="{FF2B5EF4-FFF2-40B4-BE49-F238E27FC236}">
                <a16:creationId xmlns:a16="http://schemas.microsoft.com/office/drawing/2014/main" id="{8CEEC837-CBDD-C81D-4872-F982E8C3A116}"/>
              </a:ext>
            </a:extLst>
          </p:cNvPr>
          <p:cNvSpPr txBox="1"/>
          <p:nvPr/>
        </p:nvSpPr>
        <p:spPr>
          <a:xfrm>
            <a:off x="8836847" y="1398682"/>
            <a:ext cx="1085850" cy="100012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Quiet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27">
            <a:extLst>
              <a:ext uri="{FF2B5EF4-FFF2-40B4-BE49-F238E27FC236}">
                <a16:creationId xmlns:a16="http://schemas.microsoft.com/office/drawing/2014/main" id="{7F36B019-A476-688D-8FFC-B55BF6B3FE04}"/>
              </a:ext>
            </a:extLst>
          </p:cNvPr>
          <p:cNvSpPr txBox="1"/>
          <p:nvPr/>
        </p:nvSpPr>
        <p:spPr>
          <a:xfrm>
            <a:off x="8837970" y="348303"/>
            <a:ext cx="1085850" cy="9810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Mealtime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9">
            <a:extLst>
              <a:ext uri="{FF2B5EF4-FFF2-40B4-BE49-F238E27FC236}">
                <a16:creationId xmlns:a16="http://schemas.microsoft.com/office/drawing/2014/main" id="{B877E8A1-2C83-33CD-EA05-54671479C226}"/>
              </a:ext>
            </a:extLst>
          </p:cNvPr>
          <p:cNvSpPr txBox="1"/>
          <p:nvPr/>
        </p:nvSpPr>
        <p:spPr>
          <a:xfrm>
            <a:off x="8836847" y="4683073"/>
            <a:ext cx="1085850" cy="9906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1">
            <a:extLst>
              <a:ext uri="{FF2B5EF4-FFF2-40B4-BE49-F238E27FC236}">
                <a16:creationId xmlns:a16="http://schemas.microsoft.com/office/drawing/2014/main" id="{BD2AC310-E52E-2728-73F0-5AD4FF946125}"/>
              </a:ext>
            </a:extLst>
          </p:cNvPr>
          <p:cNvSpPr txBox="1"/>
          <p:nvPr/>
        </p:nvSpPr>
        <p:spPr>
          <a:xfrm>
            <a:off x="8869855" y="5806527"/>
            <a:ext cx="1085850" cy="9715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Fork and knife icon cartoon style Royalty Free Vector Image">
            <a:extLst>
              <a:ext uri="{FF2B5EF4-FFF2-40B4-BE49-F238E27FC236}">
                <a16:creationId xmlns:a16="http://schemas.microsoft.com/office/drawing/2014/main" id="{F271B758-7D8B-8205-5252-9918C529E5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649"/>
          <a:stretch/>
        </p:blipFill>
        <p:spPr bwMode="auto">
          <a:xfrm>
            <a:off x="8964981" y="635107"/>
            <a:ext cx="686435" cy="647700"/>
          </a:xfrm>
          <a:prstGeom prst="rect">
            <a:avLst/>
          </a:prstGeom>
          <a:noFill/>
          <a:ln>
            <a:noFill/>
          </a:ln>
          <a:extLst>
            <a:ext uri="{53640926-AAD7-44D8-BBD7-CCE9431645EC}">
              <a14:shadowObscured xmlns:a14="http://schemas.microsoft.com/office/drawing/2010/main"/>
            </a:ext>
          </a:extLst>
        </p:spPr>
      </p:pic>
      <p:pic>
        <p:nvPicPr>
          <p:cNvPr id="12" name="Picture 11" descr="Transparent Vandalism Clipart - Boy Reading A Book Clipart , Free  Transparent Clipart - ClipartKey">
            <a:extLst>
              <a:ext uri="{FF2B5EF4-FFF2-40B4-BE49-F238E27FC236}">
                <a16:creationId xmlns:a16="http://schemas.microsoft.com/office/drawing/2014/main" id="{FF7FE35A-115C-0CF7-EBF5-80E207151C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2766" y="1675965"/>
            <a:ext cx="742950" cy="718820"/>
          </a:xfrm>
          <a:prstGeom prst="rect">
            <a:avLst/>
          </a:prstGeom>
          <a:noFill/>
          <a:ln>
            <a:noFill/>
          </a:ln>
        </p:spPr>
      </p:pic>
      <p:pic>
        <p:nvPicPr>
          <p:cNvPr id="13" name="Picture 12" descr="after school programs - Clip Art Library">
            <a:extLst>
              <a:ext uri="{FF2B5EF4-FFF2-40B4-BE49-F238E27FC236}">
                <a16:creationId xmlns:a16="http://schemas.microsoft.com/office/drawing/2014/main" id="{5619214F-B175-606C-CA29-B3F493F119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734" y="2905737"/>
            <a:ext cx="466725" cy="466725"/>
          </a:xfrm>
          <a:prstGeom prst="rect">
            <a:avLst/>
          </a:prstGeom>
          <a:noFill/>
          <a:ln>
            <a:noFill/>
          </a:ln>
        </p:spPr>
      </p:pic>
      <p:pic>
        <p:nvPicPr>
          <p:cNvPr id="14" name="Picture 13" descr="Cute happy girl walking with backpack Royalty Free Vector">
            <a:extLst>
              <a:ext uri="{FF2B5EF4-FFF2-40B4-BE49-F238E27FC236}">
                <a16:creationId xmlns:a16="http://schemas.microsoft.com/office/drawing/2014/main" id="{CEDB895B-4A95-3039-7ACA-BB3E98C340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31" b="9873"/>
          <a:stretch/>
        </p:blipFill>
        <p:spPr bwMode="auto">
          <a:xfrm>
            <a:off x="8909312" y="3838151"/>
            <a:ext cx="858520" cy="685800"/>
          </a:xfrm>
          <a:prstGeom prst="rect">
            <a:avLst/>
          </a:prstGeom>
          <a:noFill/>
          <a:ln>
            <a:noFill/>
          </a:ln>
          <a:extLst>
            <a:ext uri="{53640926-AAD7-44D8-BBD7-CCE9431645EC}">
              <a14:shadowObscured xmlns:a14="http://schemas.microsoft.com/office/drawing/2010/main"/>
            </a:ext>
          </a:extLst>
        </p:spPr>
      </p:pic>
      <p:pic>
        <p:nvPicPr>
          <p:cNvPr id="15" name="Picture 14" descr="Grandma Stock Illustrations – 15,168 Grandma Stock Illustrations, Vectors &amp;  Clipart - Dreamstime">
            <a:extLst>
              <a:ext uri="{FF2B5EF4-FFF2-40B4-BE49-F238E27FC236}">
                <a16:creationId xmlns:a16="http://schemas.microsoft.com/office/drawing/2014/main" id="{369E91DA-C36C-87C5-6D7F-F71E1F585FC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8001" y="5013637"/>
            <a:ext cx="825500" cy="636437"/>
          </a:xfrm>
          <a:prstGeom prst="rect">
            <a:avLst/>
          </a:prstGeom>
          <a:noFill/>
          <a:ln>
            <a:noFill/>
          </a:ln>
        </p:spPr>
      </p:pic>
      <p:sp>
        <p:nvSpPr>
          <p:cNvPr id="19" name="TextBox 18">
            <a:extLst>
              <a:ext uri="{FF2B5EF4-FFF2-40B4-BE49-F238E27FC236}">
                <a16:creationId xmlns:a16="http://schemas.microsoft.com/office/drawing/2014/main" id="{A068F3CA-C64E-A084-3B34-F34AADD5637F}"/>
              </a:ext>
            </a:extLst>
          </p:cNvPr>
          <p:cNvSpPr txBox="1"/>
          <p:nvPr/>
        </p:nvSpPr>
        <p:spPr>
          <a:xfrm>
            <a:off x="8869855" y="5806527"/>
            <a:ext cx="6094520"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Visit friends</a:t>
            </a:r>
          </a:p>
        </p:txBody>
      </p:sp>
      <p:pic>
        <p:nvPicPr>
          <p:cNvPr id="8194" name="Picture 2" descr="Little Boy Girl Best Friends Stock Illustrations – 209 Little Boy Girl Best  Friends Stock Illustrations, Vectors &amp; Clipart - Dreamstime">
            <a:extLst>
              <a:ext uri="{FF2B5EF4-FFF2-40B4-BE49-F238E27FC236}">
                <a16:creationId xmlns:a16="http://schemas.microsoft.com/office/drawing/2014/main" id="{58CF5369-6481-1098-7668-A608167C5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3468" y="6068819"/>
            <a:ext cx="709258" cy="7092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299D61B-9EC9-7B8A-7CE3-FFA0B3F95F63}"/>
              </a:ext>
            </a:extLst>
          </p:cNvPr>
          <p:cNvSpPr txBox="1"/>
          <p:nvPr/>
        </p:nvSpPr>
        <p:spPr>
          <a:xfrm>
            <a:off x="8835743" y="4738979"/>
            <a:ext cx="7449126" cy="281231"/>
          </a:xfrm>
          <a:prstGeom prst="rect">
            <a:avLst/>
          </a:prstGeom>
          <a:noFill/>
        </p:spPr>
        <p:txBody>
          <a:bodyPr wrap="square">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Granny’s House</a:t>
            </a:r>
          </a:p>
        </p:txBody>
      </p:sp>
      <p:sp>
        <p:nvSpPr>
          <p:cNvPr id="23" name="TextBox 22">
            <a:extLst>
              <a:ext uri="{FF2B5EF4-FFF2-40B4-BE49-F238E27FC236}">
                <a16:creationId xmlns:a16="http://schemas.microsoft.com/office/drawing/2014/main" id="{250FFBA4-0476-C59F-CAE3-F5E4DC533EAF}"/>
              </a:ext>
            </a:extLst>
          </p:cNvPr>
          <p:cNvSpPr txBox="1"/>
          <p:nvPr/>
        </p:nvSpPr>
        <p:spPr>
          <a:xfrm>
            <a:off x="5295642" y="3574586"/>
            <a:ext cx="8104908" cy="3126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Walk</a:t>
            </a:r>
          </a:p>
        </p:txBody>
      </p:sp>
      <p:sp>
        <p:nvSpPr>
          <p:cNvPr id="25" name="TextBox 24">
            <a:extLst>
              <a:ext uri="{FF2B5EF4-FFF2-40B4-BE49-F238E27FC236}">
                <a16:creationId xmlns:a16="http://schemas.microsoft.com/office/drawing/2014/main" id="{D344263A-613F-5D82-9828-91D9738220F5}"/>
              </a:ext>
            </a:extLst>
          </p:cNvPr>
          <p:cNvSpPr txBox="1"/>
          <p:nvPr/>
        </p:nvSpPr>
        <p:spPr>
          <a:xfrm>
            <a:off x="5358297" y="2531569"/>
            <a:ext cx="8104908" cy="281231"/>
          </a:xfrm>
          <a:prstGeom prst="rect">
            <a:avLst/>
          </a:prstGeom>
          <a:noFill/>
        </p:spPr>
        <p:txBody>
          <a:bodyPr wrap="square">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Afterschool Club</a:t>
            </a:r>
          </a:p>
        </p:txBody>
      </p:sp>
    </p:spTree>
    <p:extLst>
      <p:ext uri="{BB962C8B-B14F-4D97-AF65-F5344CB8AC3E}">
        <p14:creationId xmlns:p14="http://schemas.microsoft.com/office/powerpoint/2010/main" val="311302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1CC374B-43C9-49B1-B44D-D83966B626D2}"/>
              </a:ext>
            </a:extLst>
          </p:cNvPr>
          <p:cNvGraphicFramePr>
            <a:graphicFrameLocks noGrp="1"/>
          </p:cNvGraphicFramePr>
          <p:nvPr>
            <p:extLst>
              <p:ext uri="{D42A27DB-BD31-4B8C-83A1-F6EECF244321}">
                <p14:modId xmlns:p14="http://schemas.microsoft.com/office/powerpoint/2010/main" val="3309970898"/>
              </p:ext>
            </p:extLst>
          </p:nvPr>
        </p:nvGraphicFramePr>
        <p:xfrm>
          <a:off x="169333" y="500561"/>
          <a:ext cx="11628961" cy="6244169"/>
        </p:xfrm>
        <a:graphic>
          <a:graphicData uri="http://schemas.openxmlformats.org/drawingml/2006/table">
            <a:tbl>
              <a:tblPr firstRow="1" bandRow="1">
                <a:tableStyleId>{5940675A-B579-460E-94D1-54222C63F5DA}</a:tableStyleId>
              </a:tblPr>
              <a:tblGrid>
                <a:gridCol w="1650589">
                  <a:extLst>
                    <a:ext uri="{9D8B030D-6E8A-4147-A177-3AD203B41FA5}">
                      <a16:colId xmlns:a16="http://schemas.microsoft.com/office/drawing/2014/main" val="335961274"/>
                    </a:ext>
                  </a:extLst>
                </a:gridCol>
                <a:gridCol w="1606017">
                  <a:extLst>
                    <a:ext uri="{9D8B030D-6E8A-4147-A177-3AD203B41FA5}">
                      <a16:colId xmlns:a16="http://schemas.microsoft.com/office/drawing/2014/main" val="103960001"/>
                    </a:ext>
                  </a:extLst>
                </a:gridCol>
                <a:gridCol w="1850679">
                  <a:extLst>
                    <a:ext uri="{9D8B030D-6E8A-4147-A177-3AD203B41FA5}">
                      <a16:colId xmlns:a16="http://schemas.microsoft.com/office/drawing/2014/main" val="4114710985"/>
                    </a:ext>
                  </a:extLst>
                </a:gridCol>
                <a:gridCol w="1630419">
                  <a:extLst>
                    <a:ext uri="{9D8B030D-6E8A-4147-A177-3AD203B41FA5}">
                      <a16:colId xmlns:a16="http://schemas.microsoft.com/office/drawing/2014/main" val="467264106"/>
                    </a:ext>
                  </a:extLst>
                </a:gridCol>
                <a:gridCol w="1630419">
                  <a:extLst>
                    <a:ext uri="{9D8B030D-6E8A-4147-A177-3AD203B41FA5}">
                      <a16:colId xmlns:a16="http://schemas.microsoft.com/office/drawing/2014/main" val="2067982934"/>
                    </a:ext>
                  </a:extLst>
                </a:gridCol>
                <a:gridCol w="1630419">
                  <a:extLst>
                    <a:ext uri="{9D8B030D-6E8A-4147-A177-3AD203B41FA5}">
                      <a16:colId xmlns:a16="http://schemas.microsoft.com/office/drawing/2014/main" val="95097556"/>
                    </a:ext>
                  </a:extLst>
                </a:gridCol>
                <a:gridCol w="1630419">
                  <a:extLst>
                    <a:ext uri="{9D8B030D-6E8A-4147-A177-3AD203B41FA5}">
                      <a16:colId xmlns:a16="http://schemas.microsoft.com/office/drawing/2014/main" val="2075465861"/>
                    </a:ext>
                  </a:extLst>
                </a:gridCol>
              </a:tblGrid>
              <a:tr h="423334">
                <a:tc>
                  <a:txBody>
                    <a:bodyPr/>
                    <a:lstStyle/>
                    <a:p>
                      <a:r>
                        <a:rPr lang="en-GB" sz="1100" dirty="0">
                          <a:latin typeface="Objektiv Mk2 Trial" panose="020B0502020204020203" pitchFamily="34" charset="0"/>
                          <a:cs typeface="Objektiv Mk2 Trial" panose="020B0502020204020203" pitchFamily="34" charset="0"/>
                        </a:rPr>
                        <a:t>Sunday</a:t>
                      </a:r>
                    </a:p>
                  </a:txBody>
                  <a:tcPr/>
                </a:tc>
                <a:tc>
                  <a:txBody>
                    <a:bodyPr/>
                    <a:lstStyle/>
                    <a:p>
                      <a:r>
                        <a:rPr lang="en-GB" sz="1100" dirty="0">
                          <a:latin typeface="Objektiv Mk2 Trial" panose="020B0502020204020203" pitchFamily="34" charset="0"/>
                          <a:cs typeface="Objektiv Mk2 Trial" panose="020B0502020204020203" pitchFamily="34" charset="0"/>
                        </a:rPr>
                        <a:t>Monday</a:t>
                      </a:r>
                    </a:p>
                  </a:txBody>
                  <a:tcPr/>
                </a:tc>
                <a:tc>
                  <a:txBody>
                    <a:bodyPr/>
                    <a:lstStyle/>
                    <a:p>
                      <a:r>
                        <a:rPr lang="en-GB" sz="1100" dirty="0">
                          <a:latin typeface="Objektiv Mk2 Trial" panose="020B0502020204020203" pitchFamily="34" charset="0"/>
                          <a:cs typeface="Objektiv Mk2 Trial" panose="020B0502020204020203" pitchFamily="34" charset="0"/>
                        </a:rPr>
                        <a:t>Tuesday </a:t>
                      </a:r>
                    </a:p>
                  </a:txBody>
                  <a:tcPr/>
                </a:tc>
                <a:tc>
                  <a:txBody>
                    <a:bodyPr/>
                    <a:lstStyle/>
                    <a:p>
                      <a:r>
                        <a:rPr lang="en-GB" sz="1100" dirty="0">
                          <a:latin typeface="Objektiv Mk2 Trial" panose="020B0502020204020203" pitchFamily="34" charset="0"/>
                          <a:cs typeface="Objektiv Mk2 Trial" panose="020B0502020204020203" pitchFamily="34" charset="0"/>
                        </a:rPr>
                        <a:t>Wednesday</a:t>
                      </a:r>
                    </a:p>
                  </a:txBody>
                  <a:tcPr/>
                </a:tc>
                <a:tc>
                  <a:txBody>
                    <a:bodyPr/>
                    <a:lstStyle/>
                    <a:p>
                      <a:r>
                        <a:rPr lang="en-GB" sz="1100" dirty="0">
                          <a:latin typeface="Objektiv Mk2 Trial" panose="020B0502020204020203" pitchFamily="34" charset="0"/>
                          <a:cs typeface="Objektiv Mk2 Trial" panose="020B0502020204020203" pitchFamily="34" charset="0"/>
                        </a:rPr>
                        <a:t>Thursday</a:t>
                      </a:r>
                    </a:p>
                  </a:txBody>
                  <a:tcPr/>
                </a:tc>
                <a:tc>
                  <a:txBody>
                    <a:bodyPr/>
                    <a:lstStyle/>
                    <a:p>
                      <a:r>
                        <a:rPr lang="en-GB" sz="1100" dirty="0">
                          <a:latin typeface="Objektiv Mk2 Trial" panose="020B0502020204020203" pitchFamily="34" charset="0"/>
                          <a:cs typeface="Objektiv Mk2 Trial" panose="020B0502020204020203" pitchFamily="34" charset="0"/>
                        </a:rPr>
                        <a:t>Friday</a:t>
                      </a:r>
                    </a:p>
                  </a:txBody>
                  <a:tcPr/>
                </a:tc>
                <a:tc>
                  <a:txBody>
                    <a:bodyPr/>
                    <a:lstStyle/>
                    <a:p>
                      <a:r>
                        <a:rPr lang="en-GB" sz="1100" dirty="0">
                          <a:latin typeface="Objektiv Mk2 Trial" panose="020B0502020204020203" pitchFamily="34" charset="0"/>
                          <a:cs typeface="Objektiv Mk2 Trial" panose="020B0502020204020203" pitchFamily="34" charset="0"/>
                        </a:rPr>
                        <a:t>Saturday</a:t>
                      </a:r>
                    </a:p>
                  </a:txBody>
                  <a:tcPr/>
                </a:tc>
                <a:extLst>
                  <a:ext uri="{0D108BD9-81ED-4DB2-BD59-A6C34878D82A}">
                    <a16:rowId xmlns:a16="http://schemas.microsoft.com/office/drawing/2014/main" val="1305321013"/>
                  </a:ext>
                </a:extLst>
              </a:tr>
              <a:tr h="1164167">
                <a:tc>
                  <a:txBody>
                    <a:bodyPr/>
                    <a:lstStyle/>
                    <a:p>
                      <a:endParaRPr lang="en-GB" sz="1600" dirty="0">
                        <a:latin typeface="Objektiv Mk2 Trial" panose="020B0502020204020203" pitchFamily="34" charset="0"/>
                        <a:cs typeface="Objektiv Mk2 Trial" panose="020B0502020204020203" pitchFamily="34" charset="0"/>
                      </a:endParaRPr>
                    </a:p>
                  </a:txBody>
                  <a:tcPr/>
                </a:tc>
                <a:tc>
                  <a:txBody>
                    <a:bodyPr/>
                    <a:lstStyle/>
                    <a:p>
                      <a:endParaRPr lang="en-GB" sz="1600" dirty="0">
                        <a:latin typeface="Objektiv Mk2 Trial" panose="020B0502020204020203" pitchFamily="34" charset="0"/>
                        <a:cs typeface="Objektiv Mk2 Trial" panose="020B0502020204020203" pitchFamily="34" charset="0"/>
                      </a:endParaRPr>
                    </a:p>
                  </a:txBody>
                  <a:tcPr/>
                </a:tc>
                <a:tc>
                  <a:txBody>
                    <a:bodyPr/>
                    <a:lstStyle/>
                    <a:p>
                      <a:endParaRPr lang="en-GB" sz="1600" dirty="0">
                        <a:latin typeface="Objektiv Mk2 Trial" panose="020B0502020204020203" pitchFamily="34" charset="0"/>
                        <a:cs typeface="Objektiv Mk2 Trial" panose="020B0502020204020203" pitchFamily="34" charset="0"/>
                      </a:endParaRPr>
                    </a:p>
                  </a:txBody>
                  <a:tcPr/>
                </a:tc>
                <a:tc>
                  <a:txBody>
                    <a:bodyPr/>
                    <a:lstStyle/>
                    <a:p>
                      <a:endParaRPr lang="en-GB" sz="1600" dirty="0">
                        <a:latin typeface="Objektiv Mk2 Trial" panose="020B0502020204020203" pitchFamily="34" charset="0"/>
                        <a:cs typeface="Objektiv Mk2 Trial" panose="020B0502020204020203" pitchFamily="34" charset="0"/>
                      </a:endParaRPr>
                    </a:p>
                  </a:txBody>
                  <a:tcPr/>
                </a:tc>
                <a:tc>
                  <a:txBody>
                    <a:bodyPr/>
                    <a:lstStyle/>
                    <a:p>
                      <a:r>
                        <a:rPr lang="en-GB" sz="1600" dirty="0">
                          <a:latin typeface="Objektiv Mk2 Trial" panose="020B0502020204020203" pitchFamily="34" charset="0"/>
                          <a:cs typeface="Objektiv Mk2 Trial" panose="020B0502020204020203" pitchFamily="34" charset="0"/>
                        </a:rPr>
                        <a:t>1</a:t>
                      </a:r>
                      <a:r>
                        <a:rPr lang="en-GB" sz="1600" baseline="30000" dirty="0">
                          <a:latin typeface="Objektiv Mk2 Trial" panose="020B0502020204020203" pitchFamily="34" charset="0"/>
                          <a:cs typeface="Objektiv Mk2 Trial" panose="020B0502020204020203" pitchFamily="34" charset="0"/>
                        </a:rPr>
                        <a:t>st</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a:t>
                      </a:r>
                      <a:r>
                        <a:rPr lang="en-GB" sz="1600" baseline="30000" dirty="0">
                          <a:latin typeface="Objektiv Mk2 Trial" panose="020B0502020204020203" pitchFamily="34" charset="0"/>
                          <a:cs typeface="Objektiv Mk2 Trial" panose="020B0502020204020203" pitchFamily="34" charset="0"/>
                        </a:rPr>
                        <a:t>nd</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3</a:t>
                      </a:r>
                      <a:r>
                        <a:rPr lang="en-GB" sz="1600" baseline="30000" dirty="0">
                          <a:latin typeface="Objektiv Mk2 Trial" panose="020B0502020204020203" pitchFamily="34" charset="0"/>
                          <a:cs typeface="Objektiv Mk2 Trial" panose="020B0502020204020203" pitchFamily="34" charset="0"/>
                        </a:rPr>
                        <a:t>rd</a:t>
                      </a:r>
                      <a:r>
                        <a:rPr lang="en-GB" sz="1600" dirty="0">
                          <a:latin typeface="Objektiv Mk2 Trial" panose="020B0502020204020203" pitchFamily="34" charset="0"/>
                          <a:cs typeface="Objektiv Mk2 Trial" panose="020B0502020204020203" pitchFamily="34" charset="0"/>
                        </a:rPr>
                        <a:t> </a:t>
                      </a:r>
                    </a:p>
                  </a:txBody>
                  <a:tcPr/>
                </a:tc>
                <a:extLst>
                  <a:ext uri="{0D108BD9-81ED-4DB2-BD59-A6C34878D82A}">
                    <a16:rowId xmlns:a16="http://schemas.microsoft.com/office/drawing/2014/main" val="1722265570"/>
                  </a:ext>
                </a:extLst>
              </a:tr>
              <a:tr h="1164167">
                <a:tc>
                  <a:txBody>
                    <a:bodyPr/>
                    <a:lstStyle/>
                    <a:p>
                      <a:r>
                        <a:rPr lang="en-GB" sz="1600" dirty="0">
                          <a:latin typeface="Objektiv Mk2 Trial" panose="020B0502020204020203" pitchFamily="34" charset="0"/>
                          <a:cs typeface="Objektiv Mk2 Trial" panose="020B0502020204020203" pitchFamily="34" charset="0"/>
                        </a:rPr>
                        <a:t>4</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5</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6</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7</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8</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9</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10</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extLst>
                  <a:ext uri="{0D108BD9-81ED-4DB2-BD59-A6C34878D82A}">
                    <a16:rowId xmlns:a16="http://schemas.microsoft.com/office/drawing/2014/main" val="900895453"/>
                  </a:ext>
                </a:extLst>
              </a:tr>
              <a:tr h="1164167">
                <a:tc>
                  <a:txBody>
                    <a:bodyPr/>
                    <a:lstStyle/>
                    <a:p>
                      <a:r>
                        <a:rPr lang="en-GB" sz="1600" dirty="0">
                          <a:latin typeface="Objektiv Mk2 Trial" panose="020B0502020204020203" pitchFamily="34" charset="0"/>
                          <a:cs typeface="Objektiv Mk2 Trial" panose="020B0502020204020203" pitchFamily="34" charset="0"/>
                        </a:rPr>
                        <a:t>11</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12</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13</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14</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15</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16</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17</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extLst>
                  <a:ext uri="{0D108BD9-81ED-4DB2-BD59-A6C34878D82A}">
                    <a16:rowId xmlns:a16="http://schemas.microsoft.com/office/drawing/2014/main" val="726327391"/>
                  </a:ext>
                </a:extLst>
              </a:tr>
              <a:tr h="1164167">
                <a:tc>
                  <a:txBody>
                    <a:bodyPr/>
                    <a:lstStyle/>
                    <a:p>
                      <a:r>
                        <a:rPr lang="en-GB" sz="1600" dirty="0">
                          <a:latin typeface="Objektiv Mk2 Trial" panose="020B0502020204020203" pitchFamily="34" charset="0"/>
                          <a:cs typeface="Objektiv Mk2 Trial" panose="020B0502020204020203" pitchFamily="34" charset="0"/>
                        </a:rPr>
                        <a:t>18</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19</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20</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21</a:t>
                      </a:r>
                      <a:r>
                        <a:rPr lang="en-GB" sz="1600" baseline="30000" dirty="0">
                          <a:latin typeface="Objektiv Mk2 Trial" panose="020B0502020204020203" pitchFamily="34" charset="0"/>
                          <a:cs typeface="Objektiv Mk2 Trial" panose="020B0502020204020203" pitchFamily="34" charset="0"/>
                        </a:rPr>
                        <a:t>st</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22</a:t>
                      </a:r>
                      <a:r>
                        <a:rPr lang="en-GB" sz="1600" baseline="30000" dirty="0">
                          <a:latin typeface="Objektiv Mk2 Trial" panose="020B0502020204020203" pitchFamily="34" charset="0"/>
                          <a:cs typeface="Objektiv Mk2 Trial" panose="020B0502020204020203" pitchFamily="34" charset="0"/>
                        </a:rPr>
                        <a:t>nd</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23</a:t>
                      </a:r>
                      <a:r>
                        <a:rPr lang="en-GB" sz="1600" baseline="30000" dirty="0">
                          <a:latin typeface="Objektiv Mk2 Trial" panose="020B0502020204020203" pitchFamily="34" charset="0"/>
                          <a:cs typeface="Objektiv Mk2 Trial" panose="020B0502020204020203" pitchFamily="34" charset="0"/>
                        </a:rPr>
                        <a:t>rd</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24</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extLst>
                  <a:ext uri="{0D108BD9-81ED-4DB2-BD59-A6C34878D82A}">
                    <a16:rowId xmlns:a16="http://schemas.microsoft.com/office/drawing/2014/main" val="2645079538"/>
                  </a:ext>
                </a:extLst>
              </a:tr>
              <a:tr h="1164167">
                <a:tc>
                  <a:txBody>
                    <a:bodyPr/>
                    <a:lstStyle/>
                    <a:p>
                      <a:r>
                        <a:rPr lang="en-GB" sz="1600" dirty="0">
                          <a:latin typeface="Objektiv Mk2 Trial" panose="020B0502020204020203" pitchFamily="34" charset="0"/>
                          <a:cs typeface="Objektiv Mk2 Trial" panose="020B0502020204020203" pitchFamily="34" charset="0"/>
                        </a:rPr>
                        <a:t>25</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26</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27</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28</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29</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30</a:t>
                      </a:r>
                      <a:r>
                        <a:rPr lang="en-GB" sz="1600" baseline="30000" dirty="0">
                          <a:latin typeface="Objektiv Mk2 Trial" panose="020B0502020204020203" pitchFamily="34" charset="0"/>
                          <a:cs typeface="Objektiv Mk2 Trial" panose="020B0502020204020203" pitchFamily="34" charset="0"/>
                        </a:rPr>
                        <a:t>th</a:t>
                      </a:r>
                      <a:r>
                        <a:rPr lang="en-GB" sz="1600" dirty="0">
                          <a:latin typeface="Objektiv Mk2 Trial" panose="020B0502020204020203" pitchFamily="34" charset="0"/>
                          <a:cs typeface="Objektiv Mk2 Trial" panose="020B0502020204020203" pitchFamily="34" charset="0"/>
                        </a:rPr>
                        <a:t> </a:t>
                      </a:r>
                    </a:p>
                  </a:txBody>
                  <a:tcPr/>
                </a:tc>
                <a:tc>
                  <a:txBody>
                    <a:bodyPr/>
                    <a:lstStyle/>
                    <a:p>
                      <a:r>
                        <a:rPr lang="en-GB" sz="1600" dirty="0">
                          <a:latin typeface="Objektiv Mk2 Trial" panose="020B0502020204020203" pitchFamily="34" charset="0"/>
                          <a:cs typeface="Objektiv Mk2 Trial" panose="020B0502020204020203" pitchFamily="34" charset="0"/>
                        </a:rPr>
                        <a:t>31</a:t>
                      </a:r>
                      <a:r>
                        <a:rPr lang="en-GB" sz="1600" baseline="30000" dirty="0">
                          <a:latin typeface="Objektiv Mk2 Trial" panose="020B0502020204020203" pitchFamily="34" charset="0"/>
                          <a:cs typeface="Objektiv Mk2 Trial" panose="020B0502020204020203" pitchFamily="34" charset="0"/>
                        </a:rPr>
                        <a:t>st</a:t>
                      </a:r>
                      <a:r>
                        <a:rPr lang="en-GB" sz="1600" dirty="0">
                          <a:latin typeface="Objektiv Mk2 Trial" panose="020B0502020204020203" pitchFamily="34" charset="0"/>
                          <a:cs typeface="Objektiv Mk2 Trial" panose="020B0502020204020203" pitchFamily="34" charset="0"/>
                        </a:rPr>
                        <a:t> </a:t>
                      </a:r>
                    </a:p>
                  </a:txBody>
                  <a:tcPr/>
                </a:tc>
                <a:extLst>
                  <a:ext uri="{0D108BD9-81ED-4DB2-BD59-A6C34878D82A}">
                    <a16:rowId xmlns:a16="http://schemas.microsoft.com/office/drawing/2014/main" val="3754301973"/>
                  </a:ext>
                </a:extLst>
              </a:tr>
            </a:tbl>
          </a:graphicData>
        </a:graphic>
      </p:graphicFrame>
      <p:sp>
        <p:nvSpPr>
          <p:cNvPr id="5" name="TextBox 4">
            <a:extLst>
              <a:ext uri="{FF2B5EF4-FFF2-40B4-BE49-F238E27FC236}">
                <a16:creationId xmlns:a16="http://schemas.microsoft.com/office/drawing/2014/main" id="{8E8E097E-31FE-428F-8A11-EB52DA5296E8}"/>
              </a:ext>
            </a:extLst>
          </p:cNvPr>
          <p:cNvSpPr txBox="1"/>
          <p:nvPr/>
        </p:nvSpPr>
        <p:spPr>
          <a:xfrm>
            <a:off x="5418250" y="0"/>
            <a:ext cx="1148071" cy="276999"/>
          </a:xfrm>
          <a:prstGeom prst="rect">
            <a:avLst/>
          </a:prstGeom>
          <a:noFill/>
        </p:spPr>
        <p:txBody>
          <a:bodyPr wrap="none" rtlCol="0">
            <a:spAutoFit/>
          </a:bodyPr>
          <a:lstStyle/>
          <a:p>
            <a:r>
              <a:rPr lang="en-GB" sz="1200" dirty="0">
                <a:latin typeface="Objektiv Mk2 Trial" panose="020B0502020204020203" pitchFamily="34" charset="0"/>
                <a:cs typeface="Objektiv Mk2 Trial" panose="020B0502020204020203" pitchFamily="34" charset="0"/>
              </a:rPr>
              <a:t>August 2024</a:t>
            </a:r>
          </a:p>
        </p:txBody>
      </p:sp>
      <p:pic>
        <p:nvPicPr>
          <p:cNvPr id="2" name="Picture 1" descr="Logo, company name&#10;&#10;Description automatically generated">
            <a:extLst>
              <a:ext uri="{FF2B5EF4-FFF2-40B4-BE49-F238E27FC236}">
                <a16:creationId xmlns:a16="http://schemas.microsoft.com/office/drawing/2014/main" id="{79D76D95-2593-0F80-9C01-820BD9A22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470" y="32081"/>
            <a:ext cx="1343487" cy="356699"/>
          </a:xfrm>
          <a:prstGeom prst="rect">
            <a:avLst/>
          </a:prstGeom>
        </p:spPr>
      </p:pic>
    </p:spTree>
    <p:extLst>
      <p:ext uri="{BB962C8B-B14F-4D97-AF65-F5344CB8AC3E}">
        <p14:creationId xmlns:p14="http://schemas.microsoft.com/office/powerpoint/2010/main" val="74322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C389A8-B393-41C0-8EF2-87C3B01DCE81}"/>
              </a:ext>
            </a:extLst>
          </p:cNvPr>
          <p:cNvSpPr/>
          <p:nvPr/>
        </p:nvSpPr>
        <p:spPr>
          <a:xfrm>
            <a:off x="1361661" y="38651"/>
            <a:ext cx="7850072" cy="808934"/>
          </a:xfrm>
          <a:prstGeom prst="rect">
            <a:avLst/>
          </a:prstGeom>
          <a:solidFill>
            <a:srgbClr val="279B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F055B8E-0C9E-4161-8C49-4363361F683C}"/>
              </a:ext>
            </a:extLst>
          </p:cNvPr>
          <p:cNvSpPr txBox="1"/>
          <p:nvPr/>
        </p:nvSpPr>
        <p:spPr>
          <a:xfrm>
            <a:off x="3104321" y="152950"/>
            <a:ext cx="6692348" cy="400110"/>
          </a:xfrm>
          <a:prstGeom prst="rect">
            <a:avLst/>
          </a:prstGeom>
          <a:noFill/>
        </p:spPr>
        <p:txBody>
          <a:bodyPr wrap="square" rtlCol="0">
            <a:spAutoFit/>
          </a:bodyPr>
          <a:lstStyle/>
          <a:p>
            <a:r>
              <a:rPr lang="en-GB" sz="20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Back to school countdown</a:t>
            </a:r>
          </a:p>
        </p:txBody>
      </p:sp>
      <p:sp>
        <p:nvSpPr>
          <p:cNvPr id="6" name="Rectangle: Rounded Corners 5">
            <a:extLst>
              <a:ext uri="{FF2B5EF4-FFF2-40B4-BE49-F238E27FC236}">
                <a16:creationId xmlns:a16="http://schemas.microsoft.com/office/drawing/2014/main" id="{64D9EC1C-D915-4F07-B736-1A5D1A3F14BA}"/>
              </a:ext>
            </a:extLst>
          </p:cNvPr>
          <p:cNvSpPr/>
          <p:nvPr/>
        </p:nvSpPr>
        <p:spPr>
          <a:xfrm>
            <a:off x="1361661" y="1126433"/>
            <a:ext cx="1504116" cy="1789043"/>
          </a:xfrm>
          <a:prstGeom prst="roundRect">
            <a:avLst/>
          </a:prstGeom>
          <a:solidFill>
            <a:srgbClr val="EF53D9"/>
          </a:solidFill>
          <a:ln>
            <a:solidFill>
              <a:srgbClr val="EF53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92DC52-7ED0-4B2D-9F14-826496D8637A}"/>
              </a:ext>
            </a:extLst>
          </p:cNvPr>
          <p:cNvSpPr/>
          <p:nvPr/>
        </p:nvSpPr>
        <p:spPr>
          <a:xfrm>
            <a:off x="1736032" y="208225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4C3E03C-4767-4B0E-B455-5088F279607A}"/>
              </a:ext>
            </a:extLst>
          </p:cNvPr>
          <p:cNvSpPr txBox="1"/>
          <p:nvPr/>
        </p:nvSpPr>
        <p:spPr>
          <a:xfrm>
            <a:off x="1555469" y="1250399"/>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14</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14" name="Rectangle: Rounded Corners 13">
            <a:extLst>
              <a:ext uri="{FF2B5EF4-FFF2-40B4-BE49-F238E27FC236}">
                <a16:creationId xmlns:a16="http://schemas.microsoft.com/office/drawing/2014/main" id="{6CF0FF7A-F292-4A4F-AD57-93E5BA4AF718}"/>
              </a:ext>
            </a:extLst>
          </p:cNvPr>
          <p:cNvSpPr/>
          <p:nvPr/>
        </p:nvSpPr>
        <p:spPr>
          <a:xfrm>
            <a:off x="5327377" y="1120087"/>
            <a:ext cx="1504116" cy="1789043"/>
          </a:xfrm>
          <a:prstGeom prst="roundRect">
            <a:avLst/>
          </a:prstGeom>
          <a:solidFill>
            <a:srgbClr val="F7AE1D"/>
          </a:solidFill>
          <a:ln>
            <a:solidFill>
              <a:srgbClr val="F7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950BBFD-717E-4F4A-9F4E-92897F60A87B}"/>
              </a:ext>
            </a:extLst>
          </p:cNvPr>
          <p:cNvSpPr/>
          <p:nvPr/>
        </p:nvSpPr>
        <p:spPr>
          <a:xfrm>
            <a:off x="3352801" y="1126433"/>
            <a:ext cx="1504116" cy="1789043"/>
          </a:xfrm>
          <a:prstGeom prst="roundRect">
            <a:avLst/>
          </a:prstGeom>
          <a:solidFill>
            <a:srgbClr val="F74B74"/>
          </a:solidFill>
          <a:ln>
            <a:solidFill>
              <a:srgbClr val="F74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0D3B4A3-20DE-43CB-AC7A-AD56E0B13CB6}"/>
              </a:ext>
            </a:extLst>
          </p:cNvPr>
          <p:cNvSpPr/>
          <p:nvPr/>
        </p:nvSpPr>
        <p:spPr>
          <a:xfrm>
            <a:off x="7301953" y="1120087"/>
            <a:ext cx="1504116" cy="1789043"/>
          </a:xfrm>
          <a:prstGeom prst="roundRect">
            <a:avLst/>
          </a:prstGeom>
          <a:solidFill>
            <a:srgbClr val="E8F725"/>
          </a:solidFill>
          <a:ln>
            <a:solidFill>
              <a:srgbClr val="E8F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6D1676B-8A6C-44DB-A47E-F8E807C91410}"/>
              </a:ext>
            </a:extLst>
          </p:cNvPr>
          <p:cNvSpPr/>
          <p:nvPr/>
        </p:nvSpPr>
        <p:spPr>
          <a:xfrm>
            <a:off x="9326223" y="1120087"/>
            <a:ext cx="1504116" cy="1789043"/>
          </a:xfrm>
          <a:prstGeom prst="roundRect">
            <a:avLst/>
          </a:prstGeom>
          <a:solidFill>
            <a:srgbClr val="74F363"/>
          </a:solidFill>
          <a:ln>
            <a:solidFill>
              <a:srgbClr val="74F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00710DF-C979-4F64-821C-D5C0AD0517EE}"/>
              </a:ext>
            </a:extLst>
          </p:cNvPr>
          <p:cNvSpPr/>
          <p:nvPr/>
        </p:nvSpPr>
        <p:spPr>
          <a:xfrm>
            <a:off x="1361661" y="3048005"/>
            <a:ext cx="1504116" cy="1789043"/>
          </a:xfrm>
          <a:prstGeom prst="roundRect">
            <a:avLst/>
          </a:prstGeom>
          <a:solidFill>
            <a:srgbClr val="1FC4E5"/>
          </a:solidFill>
          <a:ln>
            <a:solidFill>
              <a:srgbClr val="1FC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E2788BE6-6A84-4F0E-8F27-C14EF9D4EAF3}"/>
              </a:ext>
            </a:extLst>
          </p:cNvPr>
          <p:cNvSpPr/>
          <p:nvPr/>
        </p:nvSpPr>
        <p:spPr>
          <a:xfrm>
            <a:off x="1387086" y="4976208"/>
            <a:ext cx="1504116" cy="1789043"/>
          </a:xfrm>
          <a:prstGeom prst="roundRect">
            <a:avLst/>
          </a:prstGeom>
          <a:solidFill>
            <a:srgbClr val="F74B74"/>
          </a:solidFill>
          <a:ln>
            <a:solidFill>
              <a:srgbClr val="F74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04F959E-DFCB-4BD7-AA32-1CA9552968F8}"/>
              </a:ext>
            </a:extLst>
          </p:cNvPr>
          <p:cNvSpPr/>
          <p:nvPr/>
        </p:nvSpPr>
        <p:spPr>
          <a:xfrm>
            <a:off x="3352801" y="3048004"/>
            <a:ext cx="1504116" cy="1789043"/>
          </a:xfrm>
          <a:prstGeom prst="roundRect">
            <a:avLst/>
          </a:prstGeom>
          <a:solidFill>
            <a:srgbClr val="7C61E1"/>
          </a:solidFill>
          <a:ln>
            <a:solidFill>
              <a:srgbClr val="7C6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38B131A-187D-4240-9D5C-393676C4564D}"/>
              </a:ext>
            </a:extLst>
          </p:cNvPr>
          <p:cNvSpPr/>
          <p:nvPr/>
        </p:nvSpPr>
        <p:spPr>
          <a:xfrm>
            <a:off x="5343942" y="3048003"/>
            <a:ext cx="1504116" cy="1789043"/>
          </a:xfrm>
          <a:prstGeom prst="roundRect">
            <a:avLst/>
          </a:prstGeom>
          <a:solidFill>
            <a:srgbClr val="BC26DA"/>
          </a:solidFill>
          <a:ln>
            <a:solidFill>
              <a:srgbClr val="BC2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DD6336DE-BA02-40DB-9C90-4F7DA3700AE9}"/>
              </a:ext>
            </a:extLst>
          </p:cNvPr>
          <p:cNvSpPr/>
          <p:nvPr/>
        </p:nvSpPr>
        <p:spPr>
          <a:xfrm>
            <a:off x="7301953" y="3048003"/>
            <a:ext cx="1504116" cy="1789043"/>
          </a:xfrm>
          <a:prstGeom prst="roundRect">
            <a:avLst/>
          </a:prstGeom>
          <a:solidFill>
            <a:srgbClr val="1FC4E5"/>
          </a:solidFill>
          <a:ln>
            <a:solidFill>
              <a:srgbClr val="1FC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15873B5-08C7-460F-8A36-8D3C685D7FE1}"/>
              </a:ext>
            </a:extLst>
          </p:cNvPr>
          <p:cNvSpPr/>
          <p:nvPr/>
        </p:nvSpPr>
        <p:spPr>
          <a:xfrm>
            <a:off x="9326223" y="3048002"/>
            <a:ext cx="1504116" cy="1789043"/>
          </a:xfrm>
          <a:prstGeom prst="roundRect">
            <a:avLst/>
          </a:prstGeom>
          <a:solidFill>
            <a:srgbClr val="EF53D9"/>
          </a:solidFill>
          <a:ln>
            <a:solidFill>
              <a:srgbClr val="EF53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83032E1E-82D9-4F8B-837B-44A88BA7E0F5}"/>
              </a:ext>
            </a:extLst>
          </p:cNvPr>
          <p:cNvSpPr/>
          <p:nvPr/>
        </p:nvSpPr>
        <p:spPr>
          <a:xfrm>
            <a:off x="3362737" y="4982846"/>
            <a:ext cx="1504116" cy="1789043"/>
          </a:xfrm>
          <a:prstGeom prst="roundRect">
            <a:avLst/>
          </a:prstGeom>
          <a:solidFill>
            <a:srgbClr val="F7AE1D"/>
          </a:solidFill>
          <a:ln>
            <a:solidFill>
              <a:srgbClr val="F7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84263482-10B1-4975-8D53-80617863E75E}"/>
              </a:ext>
            </a:extLst>
          </p:cNvPr>
          <p:cNvSpPr/>
          <p:nvPr/>
        </p:nvSpPr>
        <p:spPr>
          <a:xfrm>
            <a:off x="7301953" y="4944169"/>
            <a:ext cx="1504116" cy="1789043"/>
          </a:xfrm>
          <a:prstGeom prst="roundRect">
            <a:avLst/>
          </a:prstGeom>
          <a:solidFill>
            <a:srgbClr val="74F363"/>
          </a:solidFill>
          <a:ln>
            <a:solidFill>
              <a:srgbClr val="74F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4497799-E65B-482D-869E-C59F8F468666}"/>
              </a:ext>
            </a:extLst>
          </p:cNvPr>
          <p:cNvSpPr/>
          <p:nvPr/>
        </p:nvSpPr>
        <p:spPr>
          <a:xfrm>
            <a:off x="3737108" y="208225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A0DD996-FA85-4196-9CEB-2A50786D65AC}"/>
              </a:ext>
            </a:extLst>
          </p:cNvPr>
          <p:cNvSpPr/>
          <p:nvPr/>
        </p:nvSpPr>
        <p:spPr>
          <a:xfrm>
            <a:off x="5718313" y="208225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ED4EC7E-C74F-4B7A-B06E-D67BA31F2EF9}"/>
              </a:ext>
            </a:extLst>
          </p:cNvPr>
          <p:cNvSpPr/>
          <p:nvPr/>
        </p:nvSpPr>
        <p:spPr>
          <a:xfrm>
            <a:off x="7676324" y="2060030"/>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F1B2A59-D31E-4983-A26A-CCD772D5131A}"/>
              </a:ext>
            </a:extLst>
          </p:cNvPr>
          <p:cNvSpPr/>
          <p:nvPr/>
        </p:nvSpPr>
        <p:spPr>
          <a:xfrm>
            <a:off x="9700594" y="208225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716E7D7-BE6B-41BF-972E-BB0345588378}"/>
              </a:ext>
            </a:extLst>
          </p:cNvPr>
          <p:cNvSpPr/>
          <p:nvPr/>
        </p:nvSpPr>
        <p:spPr>
          <a:xfrm>
            <a:off x="1736032" y="3943079"/>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7B9B17F-4885-41E0-BD83-01E68098C220}"/>
              </a:ext>
            </a:extLst>
          </p:cNvPr>
          <p:cNvSpPr/>
          <p:nvPr/>
        </p:nvSpPr>
        <p:spPr>
          <a:xfrm>
            <a:off x="3727172" y="3943079"/>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FE80B21A-242C-4334-A126-9685D0D03248}"/>
              </a:ext>
            </a:extLst>
          </p:cNvPr>
          <p:cNvSpPr/>
          <p:nvPr/>
        </p:nvSpPr>
        <p:spPr>
          <a:xfrm>
            <a:off x="5718313" y="401652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2492008-9550-446F-9CAE-BD0F6FCDC273}"/>
              </a:ext>
            </a:extLst>
          </p:cNvPr>
          <p:cNvSpPr/>
          <p:nvPr/>
        </p:nvSpPr>
        <p:spPr>
          <a:xfrm>
            <a:off x="7676324" y="3977323"/>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2210E22-4D4A-4E49-A8AD-8F4B26A08137}"/>
              </a:ext>
            </a:extLst>
          </p:cNvPr>
          <p:cNvSpPr/>
          <p:nvPr/>
        </p:nvSpPr>
        <p:spPr>
          <a:xfrm>
            <a:off x="9700594" y="3977323"/>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E0CC487-8BD4-4BEA-B1C5-EACA06AB3519}"/>
              </a:ext>
            </a:extLst>
          </p:cNvPr>
          <p:cNvSpPr/>
          <p:nvPr/>
        </p:nvSpPr>
        <p:spPr>
          <a:xfrm>
            <a:off x="5343942" y="4945819"/>
            <a:ext cx="1504116" cy="1789043"/>
          </a:xfrm>
          <a:prstGeom prst="roundRect">
            <a:avLst/>
          </a:prstGeom>
          <a:solidFill>
            <a:srgbClr val="E8F725"/>
          </a:solidFill>
          <a:ln>
            <a:solidFill>
              <a:srgbClr val="E8F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068B3A7-D86D-4753-AC76-0FB3AE94F100}"/>
              </a:ext>
            </a:extLst>
          </p:cNvPr>
          <p:cNvSpPr txBox="1"/>
          <p:nvPr/>
        </p:nvSpPr>
        <p:spPr>
          <a:xfrm>
            <a:off x="3584708" y="1303692"/>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13</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37" name="TextBox 36">
            <a:extLst>
              <a:ext uri="{FF2B5EF4-FFF2-40B4-BE49-F238E27FC236}">
                <a16:creationId xmlns:a16="http://schemas.microsoft.com/office/drawing/2014/main" id="{B10B8D02-050B-4B86-9B05-DAADEAE8DE56}"/>
              </a:ext>
            </a:extLst>
          </p:cNvPr>
          <p:cNvSpPr txBox="1"/>
          <p:nvPr/>
        </p:nvSpPr>
        <p:spPr>
          <a:xfrm>
            <a:off x="5542719" y="1297062"/>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12</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38" name="TextBox 37">
            <a:extLst>
              <a:ext uri="{FF2B5EF4-FFF2-40B4-BE49-F238E27FC236}">
                <a16:creationId xmlns:a16="http://schemas.microsoft.com/office/drawing/2014/main" id="{049F1981-E6F9-4939-8963-7A90595DDC76}"/>
              </a:ext>
            </a:extLst>
          </p:cNvPr>
          <p:cNvSpPr txBox="1"/>
          <p:nvPr/>
        </p:nvSpPr>
        <p:spPr>
          <a:xfrm>
            <a:off x="7509014" y="1291956"/>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11</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39" name="TextBox 38">
            <a:extLst>
              <a:ext uri="{FF2B5EF4-FFF2-40B4-BE49-F238E27FC236}">
                <a16:creationId xmlns:a16="http://schemas.microsoft.com/office/drawing/2014/main" id="{733972FC-0284-4D43-BB45-E2835154B12C}"/>
              </a:ext>
            </a:extLst>
          </p:cNvPr>
          <p:cNvSpPr txBox="1"/>
          <p:nvPr/>
        </p:nvSpPr>
        <p:spPr>
          <a:xfrm>
            <a:off x="9548194" y="1358077"/>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10</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0" name="TextBox 39">
            <a:extLst>
              <a:ext uri="{FF2B5EF4-FFF2-40B4-BE49-F238E27FC236}">
                <a16:creationId xmlns:a16="http://schemas.microsoft.com/office/drawing/2014/main" id="{5D76BA6C-CD79-48C9-BD85-233BCFBD826D}"/>
              </a:ext>
            </a:extLst>
          </p:cNvPr>
          <p:cNvSpPr txBox="1"/>
          <p:nvPr/>
        </p:nvSpPr>
        <p:spPr>
          <a:xfrm>
            <a:off x="1590258" y="3182731"/>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9</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1" name="TextBox 40">
            <a:extLst>
              <a:ext uri="{FF2B5EF4-FFF2-40B4-BE49-F238E27FC236}">
                <a16:creationId xmlns:a16="http://schemas.microsoft.com/office/drawing/2014/main" id="{2669647D-2831-49E1-9405-DE26F2EB4DFB}"/>
              </a:ext>
            </a:extLst>
          </p:cNvPr>
          <p:cNvSpPr txBox="1"/>
          <p:nvPr/>
        </p:nvSpPr>
        <p:spPr>
          <a:xfrm>
            <a:off x="3558208" y="3234636"/>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8</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2" name="TextBox 41">
            <a:extLst>
              <a:ext uri="{FF2B5EF4-FFF2-40B4-BE49-F238E27FC236}">
                <a16:creationId xmlns:a16="http://schemas.microsoft.com/office/drawing/2014/main" id="{BC420FD6-BA32-4864-AD27-1D014883541F}"/>
              </a:ext>
            </a:extLst>
          </p:cNvPr>
          <p:cNvSpPr txBox="1"/>
          <p:nvPr/>
        </p:nvSpPr>
        <p:spPr>
          <a:xfrm>
            <a:off x="5554314" y="3308636"/>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7</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3" name="TextBox 42">
            <a:extLst>
              <a:ext uri="{FF2B5EF4-FFF2-40B4-BE49-F238E27FC236}">
                <a16:creationId xmlns:a16="http://schemas.microsoft.com/office/drawing/2014/main" id="{3BFCC851-C315-49AC-8D8E-3E40C4E7BEE9}"/>
              </a:ext>
            </a:extLst>
          </p:cNvPr>
          <p:cNvSpPr txBox="1"/>
          <p:nvPr/>
        </p:nvSpPr>
        <p:spPr>
          <a:xfrm>
            <a:off x="7509014" y="3269437"/>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6</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4" name="TextBox 43">
            <a:extLst>
              <a:ext uri="{FF2B5EF4-FFF2-40B4-BE49-F238E27FC236}">
                <a16:creationId xmlns:a16="http://schemas.microsoft.com/office/drawing/2014/main" id="{32F70E82-AE33-41EB-82DA-0A5EA6C2C177}"/>
              </a:ext>
            </a:extLst>
          </p:cNvPr>
          <p:cNvSpPr txBox="1"/>
          <p:nvPr/>
        </p:nvSpPr>
        <p:spPr>
          <a:xfrm>
            <a:off x="9541568" y="3234636"/>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5</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45" name="Rectangle 44">
            <a:extLst>
              <a:ext uri="{FF2B5EF4-FFF2-40B4-BE49-F238E27FC236}">
                <a16:creationId xmlns:a16="http://schemas.microsoft.com/office/drawing/2014/main" id="{983932BD-7DDE-46FE-A60F-66B9E2EDD150}"/>
              </a:ext>
            </a:extLst>
          </p:cNvPr>
          <p:cNvSpPr/>
          <p:nvPr/>
        </p:nvSpPr>
        <p:spPr>
          <a:xfrm>
            <a:off x="1736032" y="5951349"/>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E0BB49E-016D-4856-9D75-3C98A9BBEE5F}"/>
              </a:ext>
            </a:extLst>
          </p:cNvPr>
          <p:cNvSpPr/>
          <p:nvPr/>
        </p:nvSpPr>
        <p:spPr>
          <a:xfrm>
            <a:off x="3746243" y="6009892"/>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5FDFA1D-A427-4B94-91CB-D6506B68EC9A}"/>
              </a:ext>
            </a:extLst>
          </p:cNvPr>
          <p:cNvSpPr/>
          <p:nvPr/>
        </p:nvSpPr>
        <p:spPr>
          <a:xfrm>
            <a:off x="5718313" y="5951349"/>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1140CC1-4CCE-4BF8-A006-B7BE91745547}"/>
              </a:ext>
            </a:extLst>
          </p:cNvPr>
          <p:cNvSpPr/>
          <p:nvPr/>
        </p:nvSpPr>
        <p:spPr>
          <a:xfrm>
            <a:off x="7661414" y="5951349"/>
            <a:ext cx="755374"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27A7330-F834-41DD-8D1E-FBC768ACE255}"/>
              </a:ext>
            </a:extLst>
          </p:cNvPr>
          <p:cNvSpPr txBox="1"/>
          <p:nvPr/>
        </p:nvSpPr>
        <p:spPr>
          <a:xfrm>
            <a:off x="1590258" y="5104303"/>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4</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50" name="Rectangle: Rounded Corners 49">
            <a:extLst>
              <a:ext uri="{FF2B5EF4-FFF2-40B4-BE49-F238E27FC236}">
                <a16:creationId xmlns:a16="http://schemas.microsoft.com/office/drawing/2014/main" id="{95071816-E88E-4364-8424-3CD173B34962}"/>
              </a:ext>
            </a:extLst>
          </p:cNvPr>
          <p:cNvSpPr/>
          <p:nvPr/>
        </p:nvSpPr>
        <p:spPr>
          <a:xfrm>
            <a:off x="9364324" y="4949742"/>
            <a:ext cx="1504116" cy="1789043"/>
          </a:xfrm>
          <a:prstGeom prst="roundRect">
            <a:avLst/>
          </a:prstGeom>
          <a:solidFill>
            <a:srgbClr val="1FC4E5"/>
          </a:solidFill>
          <a:ln>
            <a:solidFill>
              <a:srgbClr val="1FC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5DB7AB42-DD89-40CA-80AF-2D234E06897A}"/>
              </a:ext>
            </a:extLst>
          </p:cNvPr>
          <p:cNvSpPr txBox="1"/>
          <p:nvPr/>
        </p:nvSpPr>
        <p:spPr>
          <a:xfrm>
            <a:off x="3573934" y="5200365"/>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3</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52" name="TextBox 51">
            <a:extLst>
              <a:ext uri="{FF2B5EF4-FFF2-40B4-BE49-F238E27FC236}">
                <a16:creationId xmlns:a16="http://schemas.microsoft.com/office/drawing/2014/main" id="{30951B72-971B-451B-8945-73241493AE0F}"/>
              </a:ext>
            </a:extLst>
          </p:cNvPr>
          <p:cNvSpPr txBox="1"/>
          <p:nvPr/>
        </p:nvSpPr>
        <p:spPr>
          <a:xfrm>
            <a:off x="5554314" y="5145702"/>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2</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days</a:t>
            </a:r>
          </a:p>
        </p:txBody>
      </p:sp>
      <p:sp>
        <p:nvSpPr>
          <p:cNvPr id="53" name="TextBox 52">
            <a:extLst>
              <a:ext uri="{FF2B5EF4-FFF2-40B4-BE49-F238E27FC236}">
                <a16:creationId xmlns:a16="http://schemas.microsoft.com/office/drawing/2014/main" id="{347EF5EE-4830-48E9-9F18-D47B33C5D291}"/>
              </a:ext>
            </a:extLst>
          </p:cNvPr>
          <p:cNvSpPr txBox="1"/>
          <p:nvPr/>
        </p:nvSpPr>
        <p:spPr>
          <a:xfrm>
            <a:off x="7494936" y="5208097"/>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1</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day</a:t>
            </a:r>
          </a:p>
        </p:txBody>
      </p:sp>
      <p:sp>
        <p:nvSpPr>
          <p:cNvPr id="54" name="Star: 5 Points 53">
            <a:extLst>
              <a:ext uri="{FF2B5EF4-FFF2-40B4-BE49-F238E27FC236}">
                <a16:creationId xmlns:a16="http://schemas.microsoft.com/office/drawing/2014/main" id="{C845BA25-2EC3-4910-A5B4-79DA4B8BB76D}"/>
              </a:ext>
            </a:extLst>
          </p:cNvPr>
          <p:cNvSpPr/>
          <p:nvPr/>
        </p:nvSpPr>
        <p:spPr>
          <a:xfrm>
            <a:off x="9001539" y="4922086"/>
            <a:ext cx="795131" cy="77028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91C87BD-D8C2-44F0-B9A7-7D002C8DB01C}"/>
              </a:ext>
            </a:extLst>
          </p:cNvPr>
          <p:cNvSpPr txBox="1"/>
          <p:nvPr/>
        </p:nvSpPr>
        <p:spPr>
          <a:xfrm>
            <a:off x="9586295" y="4975916"/>
            <a:ext cx="1060174" cy="430887"/>
          </a:xfrm>
          <a:prstGeom prst="rect">
            <a:avLst/>
          </a:prstGeom>
          <a:noFill/>
        </p:spPr>
        <p:txBody>
          <a:bodyPr wrap="square" rtlCol="0">
            <a:spAutoFit/>
          </a:bodyPr>
          <a:lstStyle/>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School</a:t>
            </a:r>
          </a:p>
          <a:p>
            <a:pPr algn="ctr"/>
            <a:r>
              <a:rPr lang="en-GB" sz="1100" b="1" dirty="0">
                <a:solidFill>
                  <a:schemeClr val="bg1"/>
                </a:solidFill>
                <a:latin typeface="Objektiv Mk2 Trial" panose="020B0502020204020203" pitchFamily="34" charset="0"/>
                <a:ea typeface="CreativeFonts1" panose="02000603000000000000" pitchFamily="2" charset="0"/>
                <a:cs typeface="Objektiv Mk2 Trial" panose="020B0502020204020203" pitchFamily="34" charset="0"/>
              </a:rPr>
              <a:t>Today!</a:t>
            </a:r>
          </a:p>
        </p:txBody>
      </p:sp>
      <p:pic>
        <p:nvPicPr>
          <p:cNvPr id="1026" name="Picture 2" descr="School Clipart Images In Collection Page Transparent - Cartoon ...">
            <a:extLst>
              <a:ext uri="{FF2B5EF4-FFF2-40B4-BE49-F238E27FC236}">
                <a16:creationId xmlns:a16="http://schemas.microsoft.com/office/drawing/2014/main" id="{882FC10B-FE63-4B9E-89CA-AD13EBC6BBA4}"/>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503678" y="5670065"/>
            <a:ext cx="1204912" cy="95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8FF31913-06FF-3DBC-5146-635F9B0C8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291" y="111566"/>
            <a:ext cx="2393499" cy="635479"/>
          </a:xfrm>
          <a:prstGeom prst="rect">
            <a:avLst/>
          </a:prstGeom>
        </p:spPr>
      </p:pic>
      <p:pic>
        <p:nvPicPr>
          <p:cNvPr id="3" name="Picture 2" descr="Cute Pop Clock Clip Art Free PNG Image｜Illustoon">
            <a:extLst>
              <a:ext uri="{FF2B5EF4-FFF2-40B4-BE49-F238E27FC236}">
                <a16:creationId xmlns:a16="http://schemas.microsoft.com/office/drawing/2014/main" id="{5DE6B4C6-4802-8C4E-AF9D-68BAA78D11E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2889" l="5778" r="94222">
                        <a14:foregroundMark x1="10667" y1="68889" x2="12000" y2="25778"/>
                        <a14:foregroundMark x1="40749" y1="5778" x2="41140" y2="5506"/>
                        <a14:foregroundMark x1="40111" y1="6222" x2="40749" y2="5778"/>
                        <a14:foregroundMark x1="12000" y1="25778" x2="40111" y2="6222"/>
                        <a14:foregroundMark x1="62477" y1="6570" x2="83111" y2="20444"/>
                        <a14:foregroundMark x1="83111" y1="20444" x2="91556" y2="60000"/>
                        <a14:foregroundMark x1="91556" y1="60000" x2="64000" y2="90667"/>
                        <a14:foregroundMark x1="64000" y1="90667" x2="38222" y2="89778"/>
                        <a14:foregroundMark x1="38222" y1="89778" x2="23556" y2="81333"/>
                        <a14:foregroundMark x1="23556" y1="81333" x2="13333" y2="67111"/>
                        <a14:foregroundMark x1="13333" y1="67111" x2="18222" y2="53333"/>
                        <a14:foregroundMark x1="18222" y1="44889" x2="80444" y2="18667"/>
                        <a14:foregroundMark x1="52000" y1="57333" x2="52000" y2="57333"/>
                        <a14:foregroundMark x1="45333" y1="68444" x2="45333" y2="68444"/>
                        <a14:foregroundMark x1="5778" y1="48889" x2="5778" y2="48889"/>
                        <a14:foregroundMark x1="52889" y1="93333" x2="52889" y2="93333"/>
                        <a14:foregroundMark x1="64000" y1="30667" x2="64000" y2="30667"/>
                        <a14:foregroundMark x1="60889" y1="35556" x2="52000" y2="45778"/>
                        <a14:foregroundMark x1="52000" y1="45778" x2="27556" y2="54222"/>
                        <a14:foregroundMark x1="27556" y1="54222" x2="27556" y2="30222"/>
                        <a14:foregroundMark x1="27556" y1="30222" x2="55556" y2="28444"/>
                        <a14:foregroundMark x1="55556" y1="28444" x2="73333" y2="51111"/>
                        <a14:foregroundMark x1="73333" y1="51111" x2="60000" y2="74222"/>
                        <a14:foregroundMark x1="60000" y1="74222" x2="44444" y2="73778"/>
                        <a14:foregroundMark x1="44444" y1="73778" x2="40889" y2="69778"/>
                        <a14:foregroundMark x1="40889" y1="69778" x2="60444" y2="61333"/>
                        <a14:foregroundMark x1="46222" y1="19556" x2="71556" y2="39111"/>
                        <a14:foregroundMark x1="71556" y1="39111" x2="80000" y2="48444"/>
                        <a14:foregroundMark x1="80000" y1="48444" x2="94222" y2="50667"/>
                        <a14:foregroundMark x1="77333" y1="59556" x2="77333" y2="59556"/>
                        <a14:foregroundMark x1="77333" y1="59556" x2="62667" y2="77778"/>
                        <a14:foregroundMark x1="68889" y1="82222" x2="82667" y2="59111"/>
                        <a14:foregroundMark x1="82667" y1="59111" x2="72000" y2="32000"/>
                        <a14:foregroundMark x1="72000" y1="32000" x2="73778" y2="27556"/>
                        <a14:foregroundMark x1="79111" y1="32000" x2="86667" y2="63111"/>
                        <a14:foregroundMark x1="86667" y1="63111" x2="80444" y2="62667"/>
                        <a14:foregroundMark x1="82667" y1="66222" x2="82222" y2="66222"/>
                        <a14:foregroundMark x1="82222" y1="66222" x2="72444" y2="63556"/>
                        <a14:foregroundMark x1="84000" y1="42222" x2="84000" y2="42222"/>
                        <a14:foregroundMark x1="83111" y1="37333" x2="83111" y2="37333"/>
                        <a14:foregroundMark x1="78667" y1="29778" x2="78667" y2="29778"/>
                        <a14:foregroundMark x1="76889" y1="28000" x2="76889" y2="28000"/>
                        <a14:foregroundMark x1="58222" y1="18222" x2="58222" y2="18222"/>
                        <a14:foregroundMark x1="58222" y1="18222" x2="67111" y2="20000"/>
                        <a14:foregroundMark x1="70222" y1="26222" x2="41778" y2="16889"/>
                        <a14:foregroundMark x1="41778" y1="16889" x2="61778" y2="21333"/>
                        <a14:foregroundMark x1="61778" y1="21333" x2="52444" y2="13778"/>
                        <a14:foregroundMark x1="52444" y1="13778" x2="43556" y2="14667"/>
                        <a14:foregroundMark x1="56444" y1="14667" x2="69333" y2="20000"/>
                        <a14:foregroundMark x1="27111" y1="23556" x2="40000" y2="16889"/>
                        <a14:foregroundMark x1="40000" y1="16889" x2="30222" y2="19111"/>
                        <a14:foregroundMark x1="30222" y1="19111" x2="48444" y2="18222"/>
                        <a14:foregroundMark x1="48444" y1="18222" x2="37778" y2="27111"/>
                        <a14:foregroundMark x1="37778" y1="27111" x2="22222" y2="27111"/>
                        <a14:foregroundMark x1="22222" y1="27111" x2="16000" y2="56889"/>
                        <a14:foregroundMark x1="16000" y1="56889" x2="12889" y2="37333"/>
                        <a14:foregroundMark x1="12889" y1="37333" x2="22222" y2="24000"/>
                        <a14:foregroundMark x1="22222" y1="24000" x2="24000" y2="31111"/>
                        <a14:foregroundMark x1="27111" y1="50222" x2="56000" y2="34222"/>
                        <a14:foregroundMark x1="53333" y1="52444" x2="63111" y2="44444"/>
                        <a14:foregroundMark x1="63111" y1="44444" x2="64000" y2="59556"/>
                        <a14:foregroundMark x1="64000" y1="59556" x2="59111" y2="72889"/>
                        <a14:foregroundMark x1="59111" y1="72889" x2="49778" y2="60444"/>
                        <a14:foregroundMark x1="49778" y1="60444" x2="49333" y2="53333"/>
                        <a14:foregroundMark x1="49333" y1="53333" x2="64000" y2="54222"/>
                        <a14:foregroundMark x1="64000" y1="54222" x2="55111" y2="55556"/>
                        <a14:foregroundMark x1="55111" y1="55556" x2="66667" y2="48000"/>
                        <a14:foregroundMark x1="66667" y1="48000" x2="46222" y2="47111"/>
                        <a14:foregroundMark x1="46222" y1="47111" x2="41333" y2="60889"/>
                        <a14:foregroundMark x1="41333" y1="60889" x2="18667" y2="60889"/>
                        <a14:foregroundMark x1="18667" y1="60889" x2="35556" y2="73778"/>
                        <a14:foregroundMark x1="35556" y1="73778" x2="50667" y2="80000"/>
                        <a14:foregroundMark x1="50667" y1="80000" x2="58222" y2="79111"/>
                        <a14:foregroundMark x1="58667" y1="79556" x2="17333" y2="53778"/>
                        <a14:foregroundMark x1="17333" y1="53778" x2="34667" y2="55556"/>
                        <a14:foregroundMark x1="34667" y1="55556" x2="34667" y2="70222"/>
                        <a14:foregroundMark x1="34667" y1="70222" x2="54667" y2="64000"/>
                        <a14:foregroundMark x1="54667" y1="64000" x2="55556" y2="64444"/>
                        <a14:foregroundMark x1="63556" y1="80889" x2="52444" y2="86222"/>
                        <a14:foregroundMark x1="52444" y1="86222" x2="26667" y2="74222"/>
                        <a14:foregroundMark x1="26667" y1="74222" x2="21778" y2="69333"/>
                        <a14:foregroundMark x1="21778" y1="69333" x2="33778" y2="78667"/>
                        <a14:foregroundMark x1="33778" y1="78667" x2="48444" y2="83556"/>
                        <a14:foregroundMark x1="48444" y1="83556" x2="63556" y2="82667"/>
                        <a14:foregroundMark x1="63556" y1="82667" x2="34222" y2="83111"/>
                        <a14:foregroundMark x1="34222" y1="83111" x2="17778" y2="68889"/>
                        <a14:foregroundMark x1="17778" y1="68889" x2="19556" y2="61333"/>
                        <a14:foregroundMark x1="19556" y1="61333" x2="31111" y2="65778"/>
                        <a14:foregroundMark x1="31111" y1="65778" x2="16000" y2="55111"/>
                        <a14:foregroundMark x1="16000" y1="55111" x2="22222" y2="51556"/>
                        <a14:foregroundMark x1="22222" y1="51556" x2="26667" y2="38667"/>
                        <a14:foregroundMark x1="26667" y1="38667" x2="52000" y2="40000"/>
                        <a14:foregroundMark x1="65333" y1="81333" x2="65333" y2="81333"/>
                        <a14:foregroundMark x1="19556" y1="50222" x2="19556" y2="50222"/>
                        <a14:foregroundMark x1="45778" y1="5778" x2="45778" y2="5778"/>
                        <a14:foregroundMark x1="43556" y1="5778" x2="43556" y2="5778"/>
                        <a14:foregroundMark x1="43556" y1="5778" x2="40889" y2="6667"/>
                        <a14:foregroundMark x1="40889" y1="6667" x2="49333" y2="5778"/>
                        <a14:foregroundMark x1="49333" y1="5778" x2="57333" y2="5778"/>
                        <a14:foregroundMark x1="40000" y1="5778" x2="40000" y2="5778"/>
                        <a14:foregroundMark x1="40000" y1="5778" x2="41778" y2="8444"/>
                        <a14:backgroundMark x1="58345" y1="4189" x2="63111" y2="5778"/>
                      </a14:backgroundRemoval>
                    </a14:imgEffect>
                  </a14:imgLayer>
                </a14:imgProps>
              </a:ext>
              <a:ext uri="{28A0092B-C50C-407E-A947-70E740481C1C}">
                <a14:useLocalDpi xmlns:a14="http://schemas.microsoft.com/office/drawing/2010/main" val="0"/>
              </a:ext>
            </a:extLst>
          </a:blip>
          <a:srcRect/>
          <a:stretch>
            <a:fillRect/>
          </a:stretch>
        </p:blipFill>
        <p:spPr bwMode="auto">
          <a:xfrm>
            <a:off x="6982960" y="74942"/>
            <a:ext cx="743979" cy="74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9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3" name="Picture 258">
            <a:extLst>
              <a:ext uri="{FF2B5EF4-FFF2-40B4-BE49-F238E27FC236}">
                <a16:creationId xmlns:a16="http://schemas.microsoft.com/office/drawing/2014/main" id="{BB3FE2CA-2B62-451D-A64D-8524FD486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306" y="2188210"/>
            <a:ext cx="8863013" cy="154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F70F488C-39A9-48E7-B011-E11593BF6031}"/>
              </a:ext>
            </a:extLst>
          </p:cNvPr>
          <p:cNvSpPr txBox="1">
            <a:spLocks noChangeArrowheads="1"/>
          </p:cNvSpPr>
          <p:nvPr/>
        </p:nvSpPr>
        <p:spPr bwMode="auto">
          <a:xfrm>
            <a:off x="8674696" y="1386673"/>
            <a:ext cx="14287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Very</a:t>
            </a:r>
            <a:r>
              <a:rPr kumimoji="0" lang="en-US" altLang="en-US" sz="11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 </a:t>
            </a: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angry</a:t>
            </a:r>
            <a:endParaRPr kumimoji="0" lang="en-US" altLang="en-US" sz="11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11282" name="Picture 2">
            <a:extLst>
              <a:ext uri="{FF2B5EF4-FFF2-40B4-BE49-F238E27FC236}">
                <a16:creationId xmlns:a16="http://schemas.microsoft.com/office/drawing/2014/main" id="{E4865029-CD5B-4A57-8201-D680F1C5D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686" y="2427684"/>
            <a:ext cx="984250" cy="9842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a:extLst>
              <a:ext uri="{FF2B5EF4-FFF2-40B4-BE49-F238E27FC236}">
                <a16:creationId xmlns:a16="http://schemas.microsoft.com/office/drawing/2014/main" id="{A76EA52B-F16C-42F7-9FE5-12A30E73F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634" y="2406491"/>
            <a:ext cx="1103313" cy="1112837"/>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259">
            <a:extLst>
              <a:ext uri="{FF2B5EF4-FFF2-40B4-BE49-F238E27FC236}">
                <a16:creationId xmlns:a16="http://schemas.microsoft.com/office/drawing/2014/main" id="{97641542-BCD8-40A2-BCEC-BAAA920ED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398" y="2431096"/>
            <a:ext cx="1262062" cy="10636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60">
            <a:extLst>
              <a:ext uri="{FF2B5EF4-FFF2-40B4-BE49-F238E27FC236}">
                <a16:creationId xmlns:a16="http://schemas.microsoft.com/office/drawing/2014/main" id="{E7F71C1F-9A20-465D-B75D-CE676F08C1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8382" y="2450939"/>
            <a:ext cx="974725" cy="1023937"/>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261">
            <a:extLst>
              <a:ext uri="{FF2B5EF4-FFF2-40B4-BE49-F238E27FC236}">
                <a16:creationId xmlns:a16="http://schemas.microsoft.com/office/drawing/2014/main" id="{CAFCAB93-E7C1-47C9-80C2-8482398C75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070" y="2381088"/>
            <a:ext cx="1271587" cy="109378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262">
            <a:extLst>
              <a:ext uri="{FF2B5EF4-FFF2-40B4-BE49-F238E27FC236}">
                <a16:creationId xmlns:a16="http://schemas.microsoft.com/office/drawing/2014/main" id="{951850AB-A257-4AD5-BC1B-82401A9259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4895" y="2410420"/>
            <a:ext cx="1500187" cy="10239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D6E9DA-0986-413F-9079-F027512CAF7F}"/>
              </a:ext>
            </a:extLst>
          </p:cNvPr>
          <p:cNvSpPr/>
          <p:nvPr/>
        </p:nvSpPr>
        <p:spPr>
          <a:xfrm>
            <a:off x="1051719" y="467758"/>
            <a:ext cx="9441815" cy="4213860"/>
          </a:xfrm>
          <a:prstGeom prst="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 Box 26">
            <a:extLst>
              <a:ext uri="{FF2B5EF4-FFF2-40B4-BE49-F238E27FC236}">
                <a16:creationId xmlns:a16="http://schemas.microsoft.com/office/drawing/2014/main" id="{70B40A9D-46B5-4884-8C61-6812A01A0B69}"/>
              </a:ext>
            </a:extLst>
          </p:cNvPr>
          <p:cNvSpPr txBox="1">
            <a:spLocks noChangeArrowheads="1"/>
          </p:cNvSpPr>
          <p:nvPr/>
        </p:nvSpPr>
        <p:spPr bwMode="auto">
          <a:xfrm>
            <a:off x="4240372" y="560588"/>
            <a:ext cx="292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How Do I Feel?</a:t>
            </a:r>
            <a:endParaRPr kumimoji="0" lang="en-US" altLang="en-US" sz="28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6" name="Text Box 20">
            <a:extLst>
              <a:ext uri="{FF2B5EF4-FFF2-40B4-BE49-F238E27FC236}">
                <a16:creationId xmlns:a16="http://schemas.microsoft.com/office/drawing/2014/main" id="{0F46E935-5C05-47B4-9841-9E8DAAB1ED39}"/>
              </a:ext>
            </a:extLst>
          </p:cNvPr>
          <p:cNvSpPr txBox="1">
            <a:spLocks noChangeArrowheads="1"/>
          </p:cNvSpPr>
          <p:nvPr/>
        </p:nvSpPr>
        <p:spPr bwMode="auto">
          <a:xfrm>
            <a:off x="1662280" y="1546302"/>
            <a:ext cx="909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Sad</a:t>
            </a:r>
            <a:endParaRPr kumimoji="0" lang="en-US" altLang="en-US" sz="2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7" name="Text Box 23">
            <a:extLst>
              <a:ext uri="{FF2B5EF4-FFF2-40B4-BE49-F238E27FC236}">
                <a16:creationId xmlns:a16="http://schemas.microsoft.com/office/drawing/2014/main" id="{E5A23BA0-4B6C-4200-8E9A-8DB2F43B9102}"/>
              </a:ext>
            </a:extLst>
          </p:cNvPr>
          <p:cNvSpPr txBox="1">
            <a:spLocks noChangeArrowheads="1"/>
          </p:cNvSpPr>
          <p:nvPr/>
        </p:nvSpPr>
        <p:spPr bwMode="auto">
          <a:xfrm>
            <a:off x="3145236" y="1556682"/>
            <a:ext cx="744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Ok</a:t>
            </a:r>
            <a:endParaRPr kumimoji="0" lang="en-US" altLang="en-US" sz="2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8" name="Text Box 21">
            <a:extLst>
              <a:ext uri="{FF2B5EF4-FFF2-40B4-BE49-F238E27FC236}">
                <a16:creationId xmlns:a16="http://schemas.microsoft.com/office/drawing/2014/main" id="{95DE36B8-87F1-42F0-A4A0-84C97B17AE8B}"/>
              </a:ext>
            </a:extLst>
          </p:cNvPr>
          <p:cNvSpPr txBox="1">
            <a:spLocks noChangeArrowheads="1"/>
          </p:cNvSpPr>
          <p:nvPr/>
        </p:nvSpPr>
        <p:spPr bwMode="auto">
          <a:xfrm>
            <a:off x="4538346" y="1552022"/>
            <a:ext cx="1182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Happy</a:t>
            </a:r>
            <a:endParaRPr kumimoji="0" lang="en-US" altLang="en-US" sz="11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9" name="Text Box 24">
            <a:extLst>
              <a:ext uri="{FF2B5EF4-FFF2-40B4-BE49-F238E27FC236}">
                <a16:creationId xmlns:a16="http://schemas.microsoft.com/office/drawing/2014/main" id="{02ACE3BC-13B6-4BBA-AAA7-E16C489C4914}"/>
              </a:ext>
            </a:extLst>
          </p:cNvPr>
          <p:cNvSpPr txBox="1">
            <a:spLocks noChangeArrowheads="1"/>
          </p:cNvSpPr>
          <p:nvPr/>
        </p:nvSpPr>
        <p:spPr bwMode="auto">
          <a:xfrm>
            <a:off x="5732493" y="1363018"/>
            <a:ext cx="1600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 bit annoyed</a:t>
            </a:r>
            <a:endParaRPr kumimoji="0" lang="en-US" altLang="en-US" sz="2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0" name="Text Box 22">
            <a:extLst>
              <a:ext uri="{FF2B5EF4-FFF2-40B4-BE49-F238E27FC236}">
                <a16:creationId xmlns:a16="http://schemas.microsoft.com/office/drawing/2014/main" id="{2F7E4BD9-85D9-4BF2-9F0E-2A266B8464D9}"/>
              </a:ext>
            </a:extLst>
          </p:cNvPr>
          <p:cNvSpPr txBox="1">
            <a:spLocks noChangeArrowheads="1"/>
          </p:cNvSpPr>
          <p:nvPr/>
        </p:nvSpPr>
        <p:spPr bwMode="auto">
          <a:xfrm>
            <a:off x="7634366" y="1512044"/>
            <a:ext cx="118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Angry</a:t>
            </a:r>
            <a:endParaRPr kumimoji="0" lang="en-US" altLang="en-US" sz="11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9" name="Oval 18">
            <a:extLst>
              <a:ext uri="{FF2B5EF4-FFF2-40B4-BE49-F238E27FC236}">
                <a16:creationId xmlns:a16="http://schemas.microsoft.com/office/drawing/2014/main" id="{ED065375-33A4-4CC7-943F-BE9D0B5C81CD}"/>
              </a:ext>
            </a:extLst>
          </p:cNvPr>
          <p:cNvSpPr/>
          <p:nvPr/>
        </p:nvSpPr>
        <p:spPr>
          <a:xfrm>
            <a:off x="1654810" y="4075430"/>
            <a:ext cx="496570" cy="49657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Oval 19">
            <a:extLst>
              <a:ext uri="{FF2B5EF4-FFF2-40B4-BE49-F238E27FC236}">
                <a16:creationId xmlns:a16="http://schemas.microsoft.com/office/drawing/2014/main" id="{C09C89F9-0D3D-4ED9-B4E4-FCA6F9EE62B4}"/>
              </a:ext>
            </a:extLst>
          </p:cNvPr>
          <p:cNvSpPr/>
          <p:nvPr/>
        </p:nvSpPr>
        <p:spPr>
          <a:xfrm>
            <a:off x="3236595" y="4077335"/>
            <a:ext cx="496570" cy="496570"/>
          </a:xfrm>
          <a:prstGeom prst="ellipse">
            <a:avLst/>
          </a:prstGeom>
          <a:noFill/>
          <a:ln w="762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a:extLst>
              <a:ext uri="{FF2B5EF4-FFF2-40B4-BE49-F238E27FC236}">
                <a16:creationId xmlns:a16="http://schemas.microsoft.com/office/drawing/2014/main" id="{DF7D5E74-B679-4C22-A80A-EABBB45AC4F3}"/>
              </a:ext>
            </a:extLst>
          </p:cNvPr>
          <p:cNvSpPr/>
          <p:nvPr/>
        </p:nvSpPr>
        <p:spPr>
          <a:xfrm>
            <a:off x="4857115" y="4077335"/>
            <a:ext cx="496570" cy="496570"/>
          </a:xfrm>
          <a:prstGeom prst="ellipse">
            <a:avLst/>
          </a:prstGeom>
          <a:noFill/>
          <a:ln w="76200"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Oval 21">
            <a:extLst>
              <a:ext uri="{FF2B5EF4-FFF2-40B4-BE49-F238E27FC236}">
                <a16:creationId xmlns:a16="http://schemas.microsoft.com/office/drawing/2014/main" id="{3164B4AC-F57C-452E-B119-93EC941C2F54}"/>
              </a:ext>
            </a:extLst>
          </p:cNvPr>
          <p:cNvSpPr/>
          <p:nvPr/>
        </p:nvSpPr>
        <p:spPr>
          <a:xfrm>
            <a:off x="6356350" y="4077335"/>
            <a:ext cx="496570" cy="496570"/>
          </a:xfrm>
          <a:prstGeom prst="ellipse">
            <a:avLst/>
          </a:prstGeom>
          <a:noFill/>
          <a:ln w="762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a:extLst>
              <a:ext uri="{FF2B5EF4-FFF2-40B4-BE49-F238E27FC236}">
                <a16:creationId xmlns:a16="http://schemas.microsoft.com/office/drawing/2014/main" id="{E1A93D6E-836D-4BF8-BAD1-89C8CF5D0E68}"/>
              </a:ext>
            </a:extLst>
          </p:cNvPr>
          <p:cNvSpPr/>
          <p:nvPr/>
        </p:nvSpPr>
        <p:spPr>
          <a:xfrm>
            <a:off x="7828280" y="4077335"/>
            <a:ext cx="496570" cy="496570"/>
          </a:xfrm>
          <a:prstGeom prst="ellipse">
            <a:avLst/>
          </a:prstGeom>
          <a:noFill/>
          <a:ln w="762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A78925D5-21A3-4F77-9C5A-E16AFF0BE7A8}"/>
              </a:ext>
            </a:extLst>
          </p:cNvPr>
          <p:cNvSpPr/>
          <p:nvPr/>
        </p:nvSpPr>
        <p:spPr>
          <a:xfrm>
            <a:off x="9339580" y="4077335"/>
            <a:ext cx="496570" cy="496570"/>
          </a:xfrm>
          <a:prstGeom prst="ellipse">
            <a:avLst/>
          </a:prstGeom>
          <a:noFill/>
          <a:ln w="762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266" name="Picture 277">
            <a:extLst>
              <a:ext uri="{FF2B5EF4-FFF2-40B4-BE49-F238E27FC236}">
                <a16:creationId xmlns:a16="http://schemas.microsoft.com/office/drawing/2014/main" id="{6164BF5B-8375-461C-A800-E0E9A22150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7667" y="5458223"/>
            <a:ext cx="814388"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278">
            <a:extLst>
              <a:ext uri="{FF2B5EF4-FFF2-40B4-BE49-F238E27FC236}">
                <a16:creationId xmlns:a16="http://schemas.microsoft.com/office/drawing/2014/main" id="{B55C6047-176B-4E02-88A3-5AA6CF7AAA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8292" y="5398059"/>
            <a:ext cx="814387" cy="105410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19893685-164E-4715-B671-F573D2E078C2}"/>
              </a:ext>
            </a:extLst>
          </p:cNvPr>
          <p:cNvSpPr/>
          <p:nvPr/>
        </p:nvSpPr>
        <p:spPr>
          <a:xfrm>
            <a:off x="1307306" y="4923237"/>
            <a:ext cx="1689100" cy="17989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3">
            <a:extLst>
              <a:ext uri="{FF2B5EF4-FFF2-40B4-BE49-F238E27FC236}">
                <a16:creationId xmlns:a16="http://schemas.microsoft.com/office/drawing/2014/main" id="{4349EA4E-9869-47E2-9F26-E8D59CE8460D}"/>
              </a:ext>
            </a:extLst>
          </p:cNvPr>
          <p:cNvSpPr txBox="1">
            <a:spLocks noChangeArrowheads="1"/>
          </p:cNvSpPr>
          <p:nvPr/>
        </p:nvSpPr>
        <p:spPr bwMode="auto">
          <a:xfrm>
            <a:off x="1629886" y="5050470"/>
            <a:ext cx="1042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I feel</a:t>
            </a:r>
            <a:endParaRPr kumimoji="0" lang="en-US" altLang="en-US" sz="20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29" name="Oval 28">
            <a:extLst>
              <a:ext uri="{FF2B5EF4-FFF2-40B4-BE49-F238E27FC236}">
                <a16:creationId xmlns:a16="http://schemas.microsoft.com/office/drawing/2014/main" id="{A8250069-94BB-4B04-AC96-354F0D2BB9A5}"/>
              </a:ext>
            </a:extLst>
          </p:cNvPr>
          <p:cNvSpPr/>
          <p:nvPr/>
        </p:nvSpPr>
        <p:spPr>
          <a:xfrm>
            <a:off x="3765072" y="4913630"/>
            <a:ext cx="1689100" cy="1798955"/>
          </a:xfrm>
          <a:prstGeom prst="ellipse">
            <a:avLst/>
          </a:prstGeom>
          <a:noFill/>
          <a:ln w="762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4">
            <a:extLst>
              <a:ext uri="{FF2B5EF4-FFF2-40B4-BE49-F238E27FC236}">
                <a16:creationId xmlns:a16="http://schemas.microsoft.com/office/drawing/2014/main" id="{828E8C9C-D9CF-40C4-8679-7173581422AC}"/>
              </a:ext>
            </a:extLst>
          </p:cNvPr>
          <p:cNvSpPr txBox="1">
            <a:spLocks noChangeArrowheads="1"/>
          </p:cNvSpPr>
          <p:nvPr/>
        </p:nvSpPr>
        <p:spPr bwMode="auto">
          <a:xfrm>
            <a:off x="4242912" y="5033764"/>
            <a:ext cx="1042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Objektiv Mk2 Trial" panose="020B0502020204020203" pitchFamily="34" charset="0"/>
                <a:cs typeface="Objektiv Mk2 Trial" panose="020B0502020204020203" pitchFamily="34" charset="0"/>
              </a:rPr>
              <a:t>I feel</a:t>
            </a:r>
            <a:endParaRPr kumimoji="0" lang="en-US" altLang="en-US" sz="20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14" name="Rectangle 28">
            <a:extLst>
              <a:ext uri="{FF2B5EF4-FFF2-40B4-BE49-F238E27FC236}">
                <a16:creationId xmlns:a16="http://schemas.microsoft.com/office/drawing/2014/main" id="{CD184584-9ADE-4B8D-9043-51C9CE4A75F2}"/>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600" b="0" i="0" u="none" strike="noStrike" cap="none" normalizeH="0" baseline="0">
                <a:ln>
                  <a:noFill/>
                </a:ln>
                <a:solidFill>
                  <a:schemeClr val="tx1"/>
                </a:solidFill>
                <a:effectLst/>
                <a:latin typeface="Dax" panose="00000400000000000000" pitchFamily="2" charset="0"/>
                <a:ea typeface="Calibri" panose="020F0502020204030204" pitchFamily="34" charset="0"/>
                <a:cs typeface="Times New Roman" panose="02020603050405020304" pitchFamily="18" charset="0"/>
              </a:rPr>
            </a:b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9">
            <a:extLst>
              <a:ext uri="{FF2B5EF4-FFF2-40B4-BE49-F238E27FC236}">
                <a16:creationId xmlns:a16="http://schemas.microsoft.com/office/drawing/2014/main" id="{795EEBA5-738C-4030-B084-211F056D8C76}"/>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31">
            <a:extLst>
              <a:ext uri="{FF2B5EF4-FFF2-40B4-BE49-F238E27FC236}">
                <a16:creationId xmlns:a16="http://schemas.microsoft.com/office/drawing/2014/main" id="{B4456E7C-B197-4CC0-8E11-3015A6EEBC23}"/>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33">
            <a:extLst>
              <a:ext uri="{FF2B5EF4-FFF2-40B4-BE49-F238E27FC236}">
                <a16:creationId xmlns:a16="http://schemas.microsoft.com/office/drawing/2014/main" id="{DCBEB956-2123-4390-807F-6A2962133E46}"/>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35">
            <a:extLst>
              <a:ext uri="{FF2B5EF4-FFF2-40B4-BE49-F238E27FC236}">
                <a16:creationId xmlns:a16="http://schemas.microsoft.com/office/drawing/2014/main" id="{E7FE904D-09DD-4DAC-AABE-C2C01D10E5C8}"/>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40">
            <a:extLst>
              <a:ext uri="{FF2B5EF4-FFF2-40B4-BE49-F238E27FC236}">
                <a16:creationId xmlns:a16="http://schemas.microsoft.com/office/drawing/2014/main" id="{DD7746BB-9E97-4CBC-A1A0-2EDD08C76334}"/>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41">
            <a:extLst>
              <a:ext uri="{FF2B5EF4-FFF2-40B4-BE49-F238E27FC236}">
                <a16:creationId xmlns:a16="http://schemas.microsoft.com/office/drawing/2014/main" id="{167EAB59-A8DC-4488-835E-ED4C5BE82E18}"/>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44">
            <a:extLst>
              <a:ext uri="{FF2B5EF4-FFF2-40B4-BE49-F238E27FC236}">
                <a16:creationId xmlns:a16="http://schemas.microsoft.com/office/drawing/2014/main" id="{0A62E37F-2790-4EBE-9C8D-BBB6211D3499}"/>
              </a:ext>
            </a:extLst>
          </p:cNvPr>
          <p:cNvSpPr>
            <a:spLocks noChangeArrowheads="1"/>
          </p:cNvSpPr>
          <p:nvPr/>
        </p:nvSpPr>
        <p:spPr bwMode="auto">
          <a:xfrm>
            <a:off x="482600" y="-4051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45">
            <a:extLst>
              <a:ext uri="{FF2B5EF4-FFF2-40B4-BE49-F238E27FC236}">
                <a16:creationId xmlns:a16="http://schemas.microsoft.com/office/drawing/2014/main" id="{5D7FB0BE-6924-4D22-B4B0-9F5D74CEEF42}"/>
              </a:ext>
            </a:extLst>
          </p:cNvPr>
          <p:cNvSpPr>
            <a:spLocks noChangeArrowheads="1"/>
          </p:cNvSpPr>
          <p:nvPr/>
        </p:nvSpPr>
        <p:spPr bwMode="auto">
          <a:xfrm>
            <a:off x="2537936" y="70910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1BE3B2EE-5B08-C814-997A-6DF6932187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99963" y="68639"/>
            <a:ext cx="1503260" cy="399119"/>
          </a:xfrm>
          <a:prstGeom prst="rect">
            <a:avLst/>
          </a:prstGeom>
        </p:spPr>
      </p:pic>
    </p:spTree>
    <p:extLst>
      <p:ext uri="{BB962C8B-B14F-4D97-AF65-F5344CB8AC3E}">
        <p14:creationId xmlns:p14="http://schemas.microsoft.com/office/powerpoint/2010/main" val="38146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5C3E76C-0E48-4013-8A6A-BA76A9F2BF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92329" y="4819658"/>
            <a:ext cx="1218565" cy="1218565"/>
          </a:xfrm>
          <a:prstGeom prst="rect">
            <a:avLst/>
          </a:prstGeom>
          <a:noFill/>
          <a:ln>
            <a:noFill/>
          </a:ln>
        </p:spPr>
      </p:pic>
      <p:sp>
        <p:nvSpPr>
          <p:cNvPr id="4" name="Rectangle 3">
            <a:extLst>
              <a:ext uri="{FF2B5EF4-FFF2-40B4-BE49-F238E27FC236}">
                <a16:creationId xmlns:a16="http://schemas.microsoft.com/office/drawing/2014/main" id="{30603C52-6E98-4765-AE5F-CB656CC5B918}"/>
              </a:ext>
            </a:extLst>
          </p:cNvPr>
          <p:cNvSpPr/>
          <p:nvPr/>
        </p:nvSpPr>
        <p:spPr>
          <a:xfrm>
            <a:off x="122872" y="690880"/>
            <a:ext cx="5088255" cy="6062345"/>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Rounded Corners 4">
            <a:extLst>
              <a:ext uri="{FF2B5EF4-FFF2-40B4-BE49-F238E27FC236}">
                <a16:creationId xmlns:a16="http://schemas.microsoft.com/office/drawing/2014/main" id="{5DB16C31-7B39-4AB6-9881-FC3B44A7DE2B}"/>
              </a:ext>
            </a:extLst>
          </p:cNvPr>
          <p:cNvSpPr/>
          <p:nvPr/>
        </p:nvSpPr>
        <p:spPr>
          <a:xfrm>
            <a:off x="1489391" y="2326005"/>
            <a:ext cx="2355215" cy="220599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2">
            <a:extLst>
              <a:ext uri="{FF2B5EF4-FFF2-40B4-BE49-F238E27FC236}">
                <a16:creationId xmlns:a16="http://schemas.microsoft.com/office/drawing/2014/main" id="{3C016167-5F2B-4898-9ED9-641F9550A4F2}"/>
              </a:ext>
            </a:extLst>
          </p:cNvPr>
          <p:cNvSpPr txBox="1">
            <a:spLocks noChangeArrowheads="1"/>
          </p:cNvSpPr>
          <p:nvPr/>
        </p:nvSpPr>
        <p:spPr bwMode="auto">
          <a:xfrm>
            <a:off x="285750" y="39053"/>
            <a:ext cx="494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66"/>
                </a:solidFill>
                <a:effectLst/>
                <a:latin typeface="Objektiv Mk2 Trial" panose="020B0502020204020203" pitchFamily="34" charset="0"/>
                <a:ea typeface="Calibri" panose="020F0502020204030204" pitchFamily="34" charset="0"/>
                <a:cs typeface="Objektiv Mk2 Trial" panose="020B0502020204020203" pitchFamily="34" charset="0"/>
              </a:rPr>
              <a:t>I can pick a calm choice!</a:t>
            </a:r>
            <a:endParaRPr kumimoji="0" lang="en-US" altLang="en-US"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7" name="Text Box 4">
            <a:extLst>
              <a:ext uri="{FF2B5EF4-FFF2-40B4-BE49-F238E27FC236}">
                <a16:creationId xmlns:a16="http://schemas.microsoft.com/office/drawing/2014/main" id="{ADA6D991-F646-40FD-90D3-FADA142BD6F9}"/>
              </a:ext>
            </a:extLst>
          </p:cNvPr>
          <p:cNvSpPr txBox="1">
            <a:spLocks noChangeArrowheads="1"/>
          </p:cNvSpPr>
          <p:nvPr/>
        </p:nvSpPr>
        <p:spPr bwMode="auto">
          <a:xfrm>
            <a:off x="2254248" y="2490787"/>
            <a:ext cx="825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0" b="0" i="0" u="none" strike="noStrike" cap="none" normalizeH="0" baseline="0" dirty="0">
                <a:ln>
                  <a:noFill/>
                </a:ln>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D393627F-33FE-4F74-B2B1-D3B2B2A90BF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98F3E40-A496-46FB-9328-ACC889934E4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08AB0D78-B7DE-4FBA-B785-E228988045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D32D4B51-01EE-41C6-B3F9-1C3E863D74FA}"/>
              </a:ext>
            </a:extLst>
          </p:cNvPr>
          <p:cNvSpPr/>
          <p:nvPr/>
        </p:nvSpPr>
        <p:spPr>
          <a:xfrm>
            <a:off x="5772783" y="845185"/>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a:extLst>
              <a:ext uri="{FF2B5EF4-FFF2-40B4-BE49-F238E27FC236}">
                <a16:creationId xmlns:a16="http://schemas.microsoft.com/office/drawing/2014/main" id="{26484ADB-266C-4957-9D0B-FF74A36E9D1F}"/>
              </a:ext>
            </a:extLst>
          </p:cNvPr>
          <p:cNvSpPr/>
          <p:nvPr/>
        </p:nvSpPr>
        <p:spPr>
          <a:xfrm>
            <a:off x="5791199" y="2661602"/>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2F327153-2470-4FF2-8A84-E0CDEF000F19}"/>
              </a:ext>
            </a:extLst>
          </p:cNvPr>
          <p:cNvSpPr/>
          <p:nvPr/>
        </p:nvSpPr>
        <p:spPr>
          <a:xfrm>
            <a:off x="5791198" y="4538027"/>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ectangle 14">
            <a:extLst>
              <a:ext uri="{FF2B5EF4-FFF2-40B4-BE49-F238E27FC236}">
                <a16:creationId xmlns:a16="http://schemas.microsoft.com/office/drawing/2014/main" id="{E6CC9E44-0F82-418C-88AE-6C703882143A}"/>
              </a:ext>
            </a:extLst>
          </p:cNvPr>
          <p:cNvSpPr/>
          <p:nvPr/>
        </p:nvSpPr>
        <p:spPr>
          <a:xfrm>
            <a:off x="7848125" y="837723"/>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a:extLst>
              <a:ext uri="{FF2B5EF4-FFF2-40B4-BE49-F238E27FC236}">
                <a16:creationId xmlns:a16="http://schemas.microsoft.com/office/drawing/2014/main" id="{573433A3-CAC6-4704-871E-031D2B5B15CB}"/>
              </a:ext>
            </a:extLst>
          </p:cNvPr>
          <p:cNvSpPr/>
          <p:nvPr/>
        </p:nvSpPr>
        <p:spPr>
          <a:xfrm>
            <a:off x="7932737" y="2661602"/>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a:extLst>
              <a:ext uri="{FF2B5EF4-FFF2-40B4-BE49-F238E27FC236}">
                <a16:creationId xmlns:a16="http://schemas.microsoft.com/office/drawing/2014/main" id="{408587EA-46C4-4C86-A26D-775AAEA63CFA}"/>
              </a:ext>
            </a:extLst>
          </p:cNvPr>
          <p:cNvSpPr/>
          <p:nvPr/>
        </p:nvSpPr>
        <p:spPr>
          <a:xfrm>
            <a:off x="7932737" y="4538027"/>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ectangle 17">
            <a:extLst>
              <a:ext uri="{FF2B5EF4-FFF2-40B4-BE49-F238E27FC236}">
                <a16:creationId xmlns:a16="http://schemas.microsoft.com/office/drawing/2014/main" id="{D73AA5CC-93FC-49D0-A704-2DDA60611B41}"/>
              </a:ext>
            </a:extLst>
          </p:cNvPr>
          <p:cNvSpPr/>
          <p:nvPr/>
        </p:nvSpPr>
        <p:spPr>
          <a:xfrm>
            <a:off x="10074277" y="861695"/>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a:extLst>
              <a:ext uri="{FF2B5EF4-FFF2-40B4-BE49-F238E27FC236}">
                <a16:creationId xmlns:a16="http://schemas.microsoft.com/office/drawing/2014/main" id="{3F041771-5E6D-4E5C-9936-61D5156F4D68}"/>
              </a:ext>
            </a:extLst>
          </p:cNvPr>
          <p:cNvSpPr/>
          <p:nvPr/>
        </p:nvSpPr>
        <p:spPr>
          <a:xfrm>
            <a:off x="10074276" y="2661602"/>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ectangle 19">
            <a:extLst>
              <a:ext uri="{FF2B5EF4-FFF2-40B4-BE49-F238E27FC236}">
                <a16:creationId xmlns:a16="http://schemas.microsoft.com/office/drawing/2014/main" id="{C92619B7-EFD2-4BA8-9B93-03B0E00B5111}"/>
              </a:ext>
            </a:extLst>
          </p:cNvPr>
          <p:cNvSpPr/>
          <p:nvPr/>
        </p:nvSpPr>
        <p:spPr>
          <a:xfrm>
            <a:off x="10074275" y="4538027"/>
            <a:ext cx="1609725" cy="148082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ext Box 2">
            <a:extLst>
              <a:ext uri="{FF2B5EF4-FFF2-40B4-BE49-F238E27FC236}">
                <a16:creationId xmlns:a16="http://schemas.microsoft.com/office/drawing/2014/main" id="{B2D42B2B-EB4D-4AC9-A61E-C2421F109E71}"/>
              </a:ext>
            </a:extLst>
          </p:cNvPr>
          <p:cNvSpPr txBox="1">
            <a:spLocks noChangeArrowheads="1"/>
          </p:cNvSpPr>
          <p:nvPr/>
        </p:nvSpPr>
        <p:spPr bwMode="auto">
          <a:xfrm>
            <a:off x="5894559" y="4610104"/>
            <a:ext cx="1767205" cy="7467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Talk to someone</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23" name="Picture 22">
            <a:extLst>
              <a:ext uri="{FF2B5EF4-FFF2-40B4-BE49-F238E27FC236}">
                <a16:creationId xmlns:a16="http://schemas.microsoft.com/office/drawing/2014/main" id="{1E4CAD89-19C3-4526-BA5E-FECB0F6E7E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5197" y="3130708"/>
            <a:ext cx="1101725" cy="899795"/>
          </a:xfrm>
          <a:prstGeom prst="rect">
            <a:avLst/>
          </a:prstGeom>
          <a:noFill/>
          <a:ln>
            <a:noFill/>
          </a:ln>
        </p:spPr>
      </p:pic>
      <p:sp>
        <p:nvSpPr>
          <p:cNvPr id="24" name="Text Box 2">
            <a:extLst>
              <a:ext uri="{FF2B5EF4-FFF2-40B4-BE49-F238E27FC236}">
                <a16:creationId xmlns:a16="http://schemas.microsoft.com/office/drawing/2014/main" id="{4005442C-B524-4B3C-B706-AA8143B5D669}"/>
              </a:ext>
            </a:extLst>
          </p:cNvPr>
          <p:cNvSpPr txBox="1">
            <a:spLocks noChangeArrowheads="1"/>
          </p:cNvSpPr>
          <p:nvPr/>
        </p:nvSpPr>
        <p:spPr bwMode="auto">
          <a:xfrm>
            <a:off x="6101318" y="2747332"/>
            <a:ext cx="1291590"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Get a hug</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25" name="Picture 24">
            <a:extLst>
              <a:ext uri="{FF2B5EF4-FFF2-40B4-BE49-F238E27FC236}">
                <a16:creationId xmlns:a16="http://schemas.microsoft.com/office/drawing/2014/main" id="{59F505AE-97CC-4AA6-BBF4-96B81C05E9A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34114" y="1307145"/>
            <a:ext cx="645795" cy="874395"/>
          </a:xfrm>
          <a:prstGeom prst="rect">
            <a:avLst/>
          </a:prstGeom>
          <a:noFill/>
          <a:ln>
            <a:noFill/>
          </a:ln>
        </p:spPr>
      </p:pic>
      <p:sp>
        <p:nvSpPr>
          <p:cNvPr id="26" name="Text Box 2">
            <a:extLst>
              <a:ext uri="{FF2B5EF4-FFF2-40B4-BE49-F238E27FC236}">
                <a16:creationId xmlns:a16="http://schemas.microsoft.com/office/drawing/2014/main" id="{CBB50DFF-4669-44F1-B883-71C1C04D89E1}"/>
              </a:ext>
            </a:extLst>
          </p:cNvPr>
          <p:cNvSpPr txBox="1">
            <a:spLocks noChangeArrowheads="1"/>
          </p:cNvSpPr>
          <p:nvPr/>
        </p:nvSpPr>
        <p:spPr bwMode="auto">
          <a:xfrm>
            <a:off x="6007906" y="920115"/>
            <a:ext cx="1540510" cy="6159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Draw/colour in</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pic>
        <p:nvPicPr>
          <p:cNvPr id="27" name="Picture 26">
            <a:extLst>
              <a:ext uri="{FF2B5EF4-FFF2-40B4-BE49-F238E27FC236}">
                <a16:creationId xmlns:a16="http://schemas.microsoft.com/office/drawing/2014/main" id="{6862F7BE-1F57-4954-A61C-675022C66AC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74050" y="1317625"/>
            <a:ext cx="934085" cy="904240"/>
          </a:xfrm>
          <a:prstGeom prst="rect">
            <a:avLst/>
          </a:prstGeom>
          <a:noFill/>
          <a:ln>
            <a:noFill/>
          </a:ln>
        </p:spPr>
      </p:pic>
      <p:sp>
        <p:nvSpPr>
          <p:cNvPr id="28" name="Text Box 2">
            <a:extLst>
              <a:ext uri="{FF2B5EF4-FFF2-40B4-BE49-F238E27FC236}">
                <a16:creationId xmlns:a16="http://schemas.microsoft.com/office/drawing/2014/main" id="{1944540E-B536-41D8-B32A-B54149C0D202}"/>
              </a:ext>
            </a:extLst>
          </p:cNvPr>
          <p:cNvSpPr txBox="1">
            <a:spLocks noChangeArrowheads="1"/>
          </p:cNvSpPr>
          <p:nvPr/>
        </p:nvSpPr>
        <p:spPr bwMode="auto">
          <a:xfrm>
            <a:off x="8216110" y="901502"/>
            <a:ext cx="1113155"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Breathing</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29" name="Picture 28">
            <a:extLst>
              <a:ext uri="{FF2B5EF4-FFF2-40B4-BE49-F238E27FC236}">
                <a16:creationId xmlns:a16="http://schemas.microsoft.com/office/drawing/2014/main" id="{9127D8E2-3067-441A-8B16-5F080161D96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232299" y="3060223"/>
            <a:ext cx="1033780" cy="1033780"/>
          </a:xfrm>
          <a:prstGeom prst="rect">
            <a:avLst/>
          </a:prstGeom>
          <a:noFill/>
          <a:ln>
            <a:noFill/>
          </a:ln>
        </p:spPr>
      </p:pic>
      <p:sp>
        <p:nvSpPr>
          <p:cNvPr id="30" name="Text Box 2">
            <a:extLst>
              <a:ext uri="{FF2B5EF4-FFF2-40B4-BE49-F238E27FC236}">
                <a16:creationId xmlns:a16="http://schemas.microsoft.com/office/drawing/2014/main" id="{04DDAA15-7634-45C7-86EE-1D29C4D44EB8}"/>
              </a:ext>
            </a:extLst>
          </p:cNvPr>
          <p:cNvSpPr txBox="1">
            <a:spLocks noChangeArrowheads="1"/>
          </p:cNvSpPr>
          <p:nvPr/>
        </p:nvSpPr>
        <p:spPr bwMode="auto">
          <a:xfrm>
            <a:off x="8188484" y="2740601"/>
            <a:ext cx="1619885"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Punch a pillow</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31" name="Picture 30">
            <a:extLst>
              <a:ext uri="{FF2B5EF4-FFF2-40B4-BE49-F238E27FC236}">
                <a16:creationId xmlns:a16="http://schemas.microsoft.com/office/drawing/2014/main" id="{C57B472C-9283-4375-B036-0C7E0D94281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270399" y="4990306"/>
            <a:ext cx="868045" cy="946150"/>
          </a:xfrm>
          <a:prstGeom prst="rect">
            <a:avLst/>
          </a:prstGeom>
          <a:noFill/>
          <a:ln>
            <a:noFill/>
          </a:ln>
        </p:spPr>
      </p:pic>
      <p:sp>
        <p:nvSpPr>
          <p:cNvPr id="32" name="Text Box 2">
            <a:extLst>
              <a:ext uri="{FF2B5EF4-FFF2-40B4-BE49-F238E27FC236}">
                <a16:creationId xmlns:a16="http://schemas.microsoft.com/office/drawing/2014/main" id="{BF86896B-3D46-4B5C-835F-41AE5EF8EC0A}"/>
              </a:ext>
            </a:extLst>
          </p:cNvPr>
          <p:cNvSpPr txBox="1">
            <a:spLocks noChangeArrowheads="1"/>
          </p:cNvSpPr>
          <p:nvPr/>
        </p:nvSpPr>
        <p:spPr bwMode="auto">
          <a:xfrm>
            <a:off x="8223073" y="4593749"/>
            <a:ext cx="1488440"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Blow bubbles</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33" name="Picture 32">
            <a:extLst>
              <a:ext uri="{FF2B5EF4-FFF2-40B4-BE49-F238E27FC236}">
                <a16:creationId xmlns:a16="http://schemas.microsoft.com/office/drawing/2014/main" id="{C26E4AC7-2797-4DDC-A079-8128177AB5C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1007725" y="1754505"/>
            <a:ext cx="516890" cy="506730"/>
          </a:xfrm>
          <a:prstGeom prst="rect">
            <a:avLst/>
          </a:prstGeom>
          <a:noFill/>
          <a:ln>
            <a:noFill/>
          </a:ln>
        </p:spPr>
      </p:pic>
      <p:pic>
        <p:nvPicPr>
          <p:cNvPr id="34" name="Picture 33">
            <a:extLst>
              <a:ext uri="{FF2B5EF4-FFF2-40B4-BE49-F238E27FC236}">
                <a16:creationId xmlns:a16="http://schemas.microsoft.com/office/drawing/2014/main" id="{BE85B737-6009-4180-B31E-D0B7AC5AAD6F}"/>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185078" y="1180425"/>
            <a:ext cx="822647" cy="1098788"/>
          </a:xfrm>
          <a:prstGeom prst="rect">
            <a:avLst/>
          </a:prstGeom>
          <a:noFill/>
          <a:ln>
            <a:noFill/>
          </a:ln>
        </p:spPr>
      </p:pic>
      <p:pic>
        <p:nvPicPr>
          <p:cNvPr id="35" name="Picture 34">
            <a:extLst>
              <a:ext uri="{FF2B5EF4-FFF2-40B4-BE49-F238E27FC236}">
                <a16:creationId xmlns:a16="http://schemas.microsoft.com/office/drawing/2014/main" id="{11783163-0598-4695-95D9-453B5D419C5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938193" y="1299012"/>
            <a:ext cx="407670" cy="437515"/>
          </a:xfrm>
          <a:prstGeom prst="rect">
            <a:avLst/>
          </a:prstGeom>
          <a:noFill/>
          <a:ln>
            <a:noFill/>
          </a:ln>
        </p:spPr>
      </p:pic>
      <p:sp>
        <p:nvSpPr>
          <p:cNvPr id="36" name="Text Box 2">
            <a:extLst>
              <a:ext uri="{FF2B5EF4-FFF2-40B4-BE49-F238E27FC236}">
                <a16:creationId xmlns:a16="http://schemas.microsoft.com/office/drawing/2014/main" id="{3923E3F3-C18E-4EEC-B0FE-F3A24C62EA98}"/>
              </a:ext>
            </a:extLst>
          </p:cNvPr>
          <p:cNvSpPr txBox="1">
            <a:spLocks noChangeArrowheads="1"/>
          </p:cNvSpPr>
          <p:nvPr/>
        </p:nvSpPr>
        <p:spPr bwMode="auto">
          <a:xfrm>
            <a:off x="10451147" y="928014"/>
            <a:ext cx="1113155"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Fidgets</a:t>
            </a:r>
            <a:r>
              <a:rPr lang="en-GB" sz="1100" dirty="0">
                <a:effectLst/>
                <a:latin typeface="Objektiv Mk2 Trial" panose="020B0502020204020203" pitchFamily="34" charset="0"/>
                <a:ea typeface="Calibri" panose="020F0502020204030204" pitchFamily="34" charset="0"/>
                <a:cs typeface="Objektiv Mk2 Trial" panose="020B0502020204020203" pitchFamily="34" charset="0"/>
              </a:rPr>
              <a:t> </a:t>
            </a:r>
          </a:p>
        </p:txBody>
      </p:sp>
      <p:pic>
        <p:nvPicPr>
          <p:cNvPr id="2" name="Picture 1" descr="Logo, company name&#10;&#10;Description automatically generated">
            <a:extLst>
              <a:ext uri="{FF2B5EF4-FFF2-40B4-BE49-F238E27FC236}">
                <a16:creationId xmlns:a16="http://schemas.microsoft.com/office/drawing/2014/main" id="{CCF314E0-A516-80D6-1371-DDC6FA38B9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78291" y="0"/>
            <a:ext cx="2813709" cy="747046"/>
          </a:xfrm>
          <a:prstGeom prst="rect">
            <a:avLst/>
          </a:prstGeom>
        </p:spPr>
      </p:pic>
      <p:sp>
        <p:nvSpPr>
          <p:cNvPr id="3" name="Text Box 2">
            <a:extLst>
              <a:ext uri="{FF2B5EF4-FFF2-40B4-BE49-F238E27FC236}">
                <a16:creationId xmlns:a16="http://schemas.microsoft.com/office/drawing/2014/main" id="{6CC1C3A3-1840-5FC5-A8C3-0F092BB88BDC}"/>
              </a:ext>
            </a:extLst>
          </p:cNvPr>
          <p:cNvSpPr txBox="1">
            <a:spLocks noChangeArrowheads="1"/>
          </p:cNvSpPr>
          <p:nvPr/>
        </p:nvSpPr>
        <p:spPr bwMode="auto">
          <a:xfrm>
            <a:off x="10455138" y="2771496"/>
            <a:ext cx="1619885" cy="397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rPr>
              <a:t>Quiet Time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sp>
        <p:nvSpPr>
          <p:cNvPr id="11" name="Text Box 2">
            <a:extLst>
              <a:ext uri="{FF2B5EF4-FFF2-40B4-BE49-F238E27FC236}">
                <a16:creationId xmlns:a16="http://schemas.microsoft.com/office/drawing/2014/main" id="{C59C7454-44A1-79D1-889D-D6C4D37BF125}"/>
              </a:ext>
            </a:extLst>
          </p:cNvPr>
          <p:cNvSpPr txBox="1">
            <a:spLocks noChangeArrowheads="1"/>
          </p:cNvSpPr>
          <p:nvPr/>
        </p:nvSpPr>
        <p:spPr bwMode="auto">
          <a:xfrm>
            <a:off x="10279557" y="4571403"/>
            <a:ext cx="1767205" cy="7467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   Tear Paper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pic>
        <p:nvPicPr>
          <p:cNvPr id="37" name="Picture 20" descr="Royalty-Free Cartoon-paper-tear Stock Images, Photos &amp; Vectors ...">
            <a:extLst>
              <a:ext uri="{FF2B5EF4-FFF2-40B4-BE49-F238E27FC236}">
                <a16:creationId xmlns:a16="http://schemas.microsoft.com/office/drawing/2014/main" id="{FBC3294A-DC8C-12F7-B581-076AABC61EC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291" b="8161"/>
          <a:stretch/>
        </p:blipFill>
        <p:spPr bwMode="auto">
          <a:xfrm>
            <a:off x="10365407" y="5055864"/>
            <a:ext cx="1014481" cy="7626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90+ Child Bean Bag Illustrations, Royalty-Free Vector Graphics &amp; Clip Art  - iStock">
            <a:extLst>
              <a:ext uri="{FF2B5EF4-FFF2-40B4-BE49-F238E27FC236}">
                <a16:creationId xmlns:a16="http://schemas.microsoft.com/office/drawing/2014/main" id="{B0CED65B-F938-E1F0-4C20-277909CB71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56219" y="3060223"/>
            <a:ext cx="1023669" cy="102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5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97D7F-05A8-4870-A61A-47C0103615C0}"/>
              </a:ext>
            </a:extLst>
          </p:cNvPr>
          <p:cNvSpPr txBox="1"/>
          <p:nvPr/>
        </p:nvSpPr>
        <p:spPr>
          <a:xfrm>
            <a:off x="290982" y="373523"/>
            <a:ext cx="11188699" cy="5960606"/>
          </a:xfrm>
          <a:prstGeom prst="rect">
            <a:avLst/>
          </a:prstGeom>
          <a:noFill/>
        </p:spPr>
        <p:txBody>
          <a:bodyPr wrap="square">
            <a:spAutoFit/>
          </a:bodyPr>
          <a:lstStyle/>
          <a:p>
            <a:pPr>
              <a:lnSpc>
                <a:spcPct val="107000"/>
              </a:lnSpc>
              <a:spcAft>
                <a:spcPts val="800"/>
              </a:spcAft>
            </a:pPr>
            <a:endParaRPr lang="en-GB" sz="1100"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Top tips for preparing your child for school </a:t>
            </a:r>
            <a:br>
              <a:rPr lang="en-GB" sz="1100" dirty="0">
                <a:solidFill>
                  <a:srgbClr val="00B0F0"/>
                </a:solidFill>
                <a:effectLst/>
                <a:latin typeface="Objektiv Mk2 Trial" panose="020B0502020204020203" pitchFamily="34" charset="0"/>
                <a:ea typeface="Calibri" panose="020F0502020204030204" pitchFamily="34" charset="0"/>
                <a:cs typeface="Objektiv Mk2 Trial" panose="020B0502020204020203" pitchFamily="34" charset="0"/>
              </a:rPr>
            </a:b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This section has a list of things to try and help your child prepare for school, including how to get your child prepared to wear a school uniform again. </a:t>
            </a:r>
          </a:p>
          <a:p>
            <a:pPr>
              <a:lnSpc>
                <a:spcPct val="107000"/>
              </a:lnSpc>
              <a:spcAft>
                <a:spcPts val="800"/>
              </a:spcAft>
            </a:pPr>
            <a:endPar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endParaRPr>
          </a:p>
          <a:p>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School separation anxiety tips</a:t>
            </a:r>
          </a:p>
          <a:p>
            <a:r>
              <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rPr>
              <a:t>These are some tips to help your child with managing school separation anxiety when school starts again. </a:t>
            </a:r>
          </a:p>
          <a:p>
            <a:pPr>
              <a:lnSpc>
                <a:spcPct val="107000"/>
              </a:lnSpc>
              <a:spcAft>
                <a:spcPts val="800"/>
              </a:spcAft>
            </a:pPr>
            <a:endPar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endParaRPr>
          </a:p>
          <a:p>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Communication passport </a:t>
            </a:r>
          </a:p>
          <a:p>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This communication passport can help </a:t>
            </a:r>
            <a:r>
              <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rPr>
              <a:t>your child’s new teacher understand their individual needs, likes/dislikes and sensory differences to ensure they are supported and understood at school.</a:t>
            </a:r>
          </a:p>
          <a:p>
            <a:pPr>
              <a:lnSpc>
                <a:spcPct val="107000"/>
              </a:lnSpc>
              <a:spcAft>
                <a:spcPts val="800"/>
              </a:spcAft>
            </a:pP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Starting School Social Story </a:t>
            </a:r>
            <a:br>
              <a:rPr lang="en-GB" sz="1100"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b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The social story talks about the importance of going back to school and what it might look like. In the spaces provided you can add in a picture of your child’s school and their   teacher. It also has a section to help them remember what they enjoyed about going to school and to list them.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Weekly Planner </a:t>
            </a:r>
            <a:br>
              <a:rPr lang="en-GB" sz="1100"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b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You can use the weekly planner provided to help your child recognise when school is starting but also to help them see what days they will be in school and what days they will be working from home.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How are you feeling board </a:t>
            </a:r>
            <a:br>
              <a:rPr lang="en-GB" sz="1100"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b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This is an activity to help your child express how they are feeling about going back to school and what they could do to calm down. This could be use alongside the Anxiety Resource Pack found on our website </a:t>
            </a:r>
            <a:r>
              <a:rPr lang="en-GB" sz="1100" u="sng"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hlinkClick r:id="rId2"/>
              </a:rPr>
              <a:t>www.autismni.org</a:t>
            </a:r>
            <a:r>
              <a:rPr lang="en-GB" sz="1100"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 </a:t>
            </a:r>
            <a:endPar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endPar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endParaRPr>
          </a:p>
          <a:p>
            <a:pPr>
              <a:lnSpc>
                <a:spcPct val="107000"/>
              </a:lnSpc>
              <a:spcAft>
                <a:spcPts val="800"/>
              </a:spcAft>
            </a:pPr>
            <a:r>
              <a:rPr lang="en-GB" sz="1100" b="1" dirty="0">
                <a:solidFill>
                  <a:srgbClr val="00B050"/>
                </a:solidFill>
                <a:effectLst/>
                <a:latin typeface="Objektiv Mk2 Trial" panose="020B0502020204020203" pitchFamily="34" charset="0"/>
                <a:ea typeface="Calibri" panose="020F0502020204030204" pitchFamily="34" charset="0"/>
                <a:cs typeface="Objektiv Mk2 Trial" panose="020B0502020204020203" pitchFamily="34" charset="0"/>
              </a:rPr>
              <a:t>Groundin</a:t>
            </a:r>
            <a:r>
              <a:rPr lang="en-GB" sz="1100" b="1" dirty="0">
                <a:solidFill>
                  <a:srgbClr val="00B050"/>
                </a:solidFill>
                <a:latin typeface="Objektiv Mk2 Trial" panose="020B0502020204020203" pitchFamily="34" charset="0"/>
                <a:ea typeface="Calibri" panose="020F0502020204030204" pitchFamily="34" charset="0"/>
                <a:cs typeface="Objektiv Mk2 Trial" panose="020B0502020204020203" pitchFamily="34" charset="0"/>
              </a:rPr>
              <a:t>g Techniques </a:t>
            </a:r>
          </a:p>
          <a:p>
            <a:pPr>
              <a:lnSpc>
                <a:spcPct val="107000"/>
              </a:lnSpc>
              <a:spcAft>
                <a:spcPts val="800"/>
              </a:spcAft>
            </a:pPr>
            <a:r>
              <a:rPr lang="en-GB" sz="1100" dirty="0">
                <a:solidFill>
                  <a:srgbClr val="0070C0"/>
                </a:solidFill>
                <a:latin typeface="Objektiv Mk2 Trial" panose="020B0502020204020203" pitchFamily="34" charset="0"/>
                <a:ea typeface="Calibri" panose="020F0502020204030204" pitchFamily="34" charset="0"/>
                <a:cs typeface="Objektiv Mk2 Trial" panose="020B0502020204020203" pitchFamily="34" charset="0"/>
              </a:rPr>
              <a:t>These grounding techniques can encourage children to calm down and manage big emotions such as anxiety and fear by offering distraction,. Grounding exercises also encourage children to focus on what is around them rather than thoughts or feelings that upset them. </a:t>
            </a:r>
            <a:endParaRPr lang="en-GB" sz="1100" dirty="0">
              <a:effectLst/>
              <a:latin typeface="Objektiv Mk2 Trial" panose="020B0502020204020203" pitchFamily="34" charset="0"/>
              <a:ea typeface="Calibri" panose="020F0502020204030204" pitchFamily="34" charset="0"/>
              <a:cs typeface="Objektiv Mk2 Trial" panose="020B0502020204020203" pitchFamily="34" charset="0"/>
            </a:endParaRPr>
          </a:p>
        </p:txBody>
      </p:sp>
      <p:pic>
        <p:nvPicPr>
          <p:cNvPr id="3" name="Picture 2" descr="Logo, company name&#10;&#10;Description automatically generated">
            <a:extLst>
              <a:ext uri="{FF2B5EF4-FFF2-40B4-BE49-F238E27FC236}">
                <a16:creationId xmlns:a16="http://schemas.microsoft.com/office/drawing/2014/main" id="{56F84808-9172-4C30-AEBA-DB4CFEA6B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761" y="217978"/>
            <a:ext cx="2304257" cy="611785"/>
          </a:xfrm>
          <a:prstGeom prst="rect">
            <a:avLst/>
          </a:prstGeom>
        </p:spPr>
      </p:pic>
    </p:spTree>
    <p:extLst>
      <p:ext uri="{BB962C8B-B14F-4D97-AF65-F5344CB8AC3E}">
        <p14:creationId xmlns:p14="http://schemas.microsoft.com/office/powerpoint/2010/main" val="256737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D9BC32-E364-43C8-919C-66763CD28BAA}"/>
              </a:ext>
            </a:extLst>
          </p:cNvPr>
          <p:cNvSpPr/>
          <p:nvPr/>
        </p:nvSpPr>
        <p:spPr>
          <a:xfrm>
            <a:off x="1239081" y="46383"/>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a:extLst>
              <a:ext uri="{FF2B5EF4-FFF2-40B4-BE49-F238E27FC236}">
                <a16:creationId xmlns:a16="http://schemas.microsoft.com/office/drawing/2014/main" id="{E7F890AA-2EFA-47B6-96DB-031788665527}"/>
              </a:ext>
            </a:extLst>
          </p:cNvPr>
          <p:cNvSpPr/>
          <p:nvPr/>
        </p:nvSpPr>
        <p:spPr>
          <a:xfrm>
            <a:off x="1239081" y="3429001"/>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a:extLst>
              <a:ext uri="{FF2B5EF4-FFF2-40B4-BE49-F238E27FC236}">
                <a16:creationId xmlns:a16="http://schemas.microsoft.com/office/drawing/2014/main" id="{700B2DAB-4653-4250-9B79-7558B5D54EA5}"/>
              </a:ext>
            </a:extLst>
          </p:cNvPr>
          <p:cNvSpPr/>
          <p:nvPr/>
        </p:nvSpPr>
        <p:spPr>
          <a:xfrm>
            <a:off x="4573658" y="46383"/>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a:extLst>
              <a:ext uri="{FF2B5EF4-FFF2-40B4-BE49-F238E27FC236}">
                <a16:creationId xmlns:a16="http://schemas.microsoft.com/office/drawing/2014/main" id="{77C1D758-021D-4F46-A145-F9E0BEB7506C}"/>
              </a:ext>
            </a:extLst>
          </p:cNvPr>
          <p:cNvSpPr/>
          <p:nvPr/>
        </p:nvSpPr>
        <p:spPr>
          <a:xfrm>
            <a:off x="7813814" y="33131"/>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026" name="Picture 2" descr="Image result for pastel colour png">
            <a:extLst>
              <a:ext uri="{FF2B5EF4-FFF2-40B4-BE49-F238E27FC236}">
                <a16:creationId xmlns:a16="http://schemas.microsoft.com/office/drawing/2014/main" id="{6E390B1D-CD96-481C-B3CC-D897A3CD1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43" t="4172" r="1456" b="8556"/>
          <a:stretch/>
        </p:blipFill>
        <p:spPr bwMode="auto">
          <a:xfrm>
            <a:off x="1461053" y="73654"/>
            <a:ext cx="2663687" cy="30230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CDCBBB2-0C82-410C-81C8-617251DA2B43}"/>
              </a:ext>
            </a:extLst>
          </p:cNvPr>
          <p:cNvSpPr txBox="1"/>
          <p:nvPr/>
        </p:nvSpPr>
        <p:spPr>
          <a:xfrm>
            <a:off x="1676399" y="874643"/>
            <a:ext cx="2001078" cy="1200329"/>
          </a:xfrm>
          <a:prstGeom prst="rect">
            <a:avLst/>
          </a:prstGeom>
          <a:noFill/>
        </p:spPr>
        <p:txBody>
          <a:bodyPr wrap="square" rtlCol="0">
            <a:spAutoFit/>
          </a:bodyPr>
          <a:lstStyle/>
          <a:p>
            <a:pPr algn="ctr"/>
            <a:r>
              <a:rPr lang="en-GB" sz="2400" dirty="0">
                <a:latin typeface="Objektiv Mk2 Trial" panose="020B0502020204020203" pitchFamily="34" charset="0"/>
                <a:ea typeface="HelloDaisy" panose="02000603000000000000" pitchFamily="2" charset="0"/>
                <a:cs typeface="Objektiv Mk2 Trial" panose="020B0502020204020203" pitchFamily="34" charset="0"/>
              </a:rPr>
              <a:t>My </a:t>
            </a:r>
          </a:p>
          <a:p>
            <a:pPr algn="ctr"/>
            <a:r>
              <a:rPr lang="en-GB" sz="2400" dirty="0">
                <a:latin typeface="Objektiv Mk2 Trial" panose="020B0502020204020203" pitchFamily="34" charset="0"/>
                <a:ea typeface="HelloDaisy" panose="02000603000000000000" pitchFamily="2" charset="0"/>
                <a:cs typeface="Objektiv Mk2 Trial" panose="020B0502020204020203" pitchFamily="34" charset="0"/>
              </a:rPr>
              <a:t>Grounding</a:t>
            </a:r>
          </a:p>
          <a:p>
            <a:pPr algn="ctr"/>
            <a:r>
              <a:rPr lang="en-GB" sz="2400" dirty="0">
                <a:latin typeface="Objektiv Mk2 Trial" panose="020B0502020204020203" pitchFamily="34" charset="0"/>
                <a:ea typeface="HelloDaisy" panose="02000603000000000000" pitchFamily="2" charset="0"/>
                <a:cs typeface="Objektiv Mk2 Trial" panose="020B0502020204020203" pitchFamily="34" charset="0"/>
              </a:rPr>
              <a:t>Techniques</a:t>
            </a:r>
          </a:p>
        </p:txBody>
      </p:sp>
      <p:sp>
        <p:nvSpPr>
          <p:cNvPr id="14" name="Rectangle 13">
            <a:extLst>
              <a:ext uri="{FF2B5EF4-FFF2-40B4-BE49-F238E27FC236}">
                <a16:creationId xmlns:a16="http://schemas.microsoft.com/office/drawing/2014/main" id="{C13B533C-22B8-48D0-A1AD-EDB9B31716F5}"/>
              </a:ext>
            </a:extLst>
          </p:cNvPr>
          <p:cNvSpPr/>
          <p:nvPr/>
        </p:nvSpPr>
        <p:spPr>
          <a:xfrm>
            <a:off x="4573657" y="3429001"/>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14">
            <a:extLst>
              <a:ext uri="{FF2B5EF4-FFF2-40B4-BE49-F238E27FC236}">
                <a16:creationId xmlns:a16="http://schemas.microsoft.com/office/drawing/2014/main" id="{BA6816FA-CC09-42FB-9F32-4AA3C01E4033}"/>
              </a:ext>
            </a:extLst>
          </p:cNvPr>
          <p:cNvSpPr/>
          <p:nvPr/>
        </p:nvSpPr>
        <p:spPr>
          <a:xfrm>
            <a:off x="7813814" y="3429001"/>
            <a:ext cx="3044685" cy="324015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a:extLst>
              <a:ext uri="{FF2B5EF4-FFF2-40B4-BE49-F238E27FC236}">
                <a16:creationId xmlns:a16="http://schemas.microsoft.com/office/drawing/2014/main" id="{D0272277-2CDC-473F-999D-396A983336E5}"/>
              </a:ext>
            </a:extLst>
          </p:cNvPr>
          <p:cNvSpPr txBox="1"/>
          <p:nvPr/>
        </p:nvSpPr>
        <p:spPr>
          <a:xfrm>
            <a:off x="4964595" y="73653"/>
            <a:ext cx="2262811" cy="400110"/>
          </a:xfrm>
          <a:prstGeom prst="rect">
            <a:avLst/>
          </a:prstGeom>
          <a:noFill/>
        </p:spPr>
        <p:txBody>
          <a:bodyPr wrap="square" rtlCol="0">
            <a:spAutoFit/>
          </a:bodyPr>
          <a:lstStyle/>
          <a:p>
            <a:pPr algn="ctr"/>
            <a:r>
              <a:rPr lang="en-GB" sz="2000" dirty="0">
                <a:latin typeface="Objektiv Mk2 Trial" panose="020B0502020204020203" pitchFamily="34" charset="0"/>
                <a:ea typeface="HelloDaisy" panose="02000603000000000000" pitchFamily="2" charset="0"/>
                <a:cs typeface="Objektiv Mk2 Trial" panose="020B0502020204020203" pitchFamily="34" charset="0"/>
              </a:rPr>
              <a:t>Senses 5,4,3,2,1</a:t>
            </a:r>
          </a:p>
        </p:txBody>
      </p:sp>
      <p:sp>
        <p:nvSpPr>
          <p:cNvPr id="17" name="TextBox 16">
            <a:extLst>
              <a:ext uri="{FF2B5EF4-FFF2-40B4-BE49-F238E27FC236}">
                <a16:creationId xmlns:a16="http://schemas.microsoft.com/office/drawing/2014/main" id="{B794BDF9-4BCC-468F-827B-70C46E763C07}"/>
              </a:ext>
            </a:extLst>
          </p:cNvPr>
          <p:cNvSpPr txBox="1"/>
          <p:nvPr/>
        </p:nvSpPr>
        <p:spPr>
          <a:xfrm>
            <a:off x="8204750" y="73653"/>
            <a:ext cx="2262811" cy="707886"/>
          </a:xfrm>
          <a:prstGeom prst="rect">
            <a:avLst/>
          </a:prstGeom>
          <a:noFill/>
        </p:spPr>
        <p:txBody>
          <a:bodyPr wrap="square" rtlCol="0">
            <a:spAutoFit/>
          </a:bodyPr>
          <a:lstStyle/>
          <a:p>
            <a:pPr algn="ctr"/>
            <a:r>
              <a:rPr lang="en-GB" sz="2000" dirty="0">
                <a:latin typeface="Objektiv Mk2 Trial" panose="020B0502020204020203" pitchFamily="34" charset="0"/>
                <a:ea typeface="HelloDaisy" panose="02000603000000000000" pitchFamily="2" charset="0"/>
                <a:cs typeface="Objektiv Mk2 Trial" panose="020B0502020204020203" pitchFamily="34" charset="0"/>
              </a:rPr>
              <a:t>What can you see</a:t>
            </a:r>
          </a:p>
        </p:txBody>
      </p:sp>
      <p:sp>
        <p:nvSpPr>
          <p:cNvPr id="19" name="TextBox 18">
            <a:extLst>
              <a:ext uri="{FF2B5EF4-FFF2-40B4-BE49-F238E27FC236}">
                <a16:creationId xmlns:a16="http://schemas.microsoft.com/office/drawing/2014/main" id="{44EA17DD-D357-4F51-B186-EBEC682A1F09}"/>
              </a:ext>
            </a:extLst>
          </p:cNvPr>
          <p:cNvSpPr txBox="1"/>
          <p:nvPr/>
        </p:nvSpPr>
        <p:spPr>
          <a:xfrm>
            <a:off x="5186461" y="709404"/>
            <a:ext cx="1835775" cy="276999"/>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5 things you can see</a:t>
            </a:r>
          </a:p>
        </p:txBody>
      </p:sp>
      <p:pic>
        <p:nvPicPr>
          <p:cNvPr id="1036" name="Picture 12" descr="Image result for senses clipart">
            <a:extLst>
              <a:ext uri="{FF2B5EF4-FFF2-40B4-BE49-F238E27FC236}">
                <a16:creationId xmlns:a16="http://schemas.microsoft.com/office/drawing/2014/main" id="{2627DDC8-4766-4FF8-A982-245A4CF108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27" t="1109" r="2325" b="61759"/>
          <a:stretch/>
        </p:blipFill>
        <p:spPr bwMode="auto">
          <a:xfrm>
            <a:off x="4842350" y="2261625"/>
            <a:ext cx="406830" cy="4583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senses clipart">
            <a:extLst>
              <a:ext uri="{FF2B5EF4-FFF2-40B4-BE49-F238E27FC236}">
                <a16:creationId xmlns:a16="http://schemas.microsoft.com/office/drawing/2014/main" id="{93E17CD6-6028-4687-80FF-450A64B7F4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643" b="64345"/>
          <a:stretch/>
        </p:blipFill>
        <p:spPr bwMode="auto">
          <a:xfrm>
            <a:off x="4783620" y="548844"/>
            <a:ext cx="524293" cy="5174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senses clipart">
            <a:extLst>
              <a:ext uri="{FF2B5EF4-FFF2-40B4-BE49-F238E27FC236}">
                <a16:creationId xmlns:a16="http://schemas.microsoft.com/office/drawing/2014/main" id="{939B7384-F4D2-425F-BCAD-106C041A21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1" r="61546" b="60033"/>
          <a:stretch/>
        </p:blipFill>
        <p:spPr bwMode="auto">
          <a:xfrm>
            <a:off x="4861390" y="1075492"/>
            <a:ext cx="446523" cy="5096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Image result for senses clipart">
            <a:extLst>
              <a:ext uri="{FF2B5EF4-FFF2-40B4-BE49-F238E27FC236}">
                <a16:creationId xmlns:a16="http://schemas.microsoft.com/office/drawing/2014/main" id="{E27601B9-4EA8-4799-808C-1D6768501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07" r="44582" b="59572"/>
          <a:stretch/>
        </p:blipFill>
        <p:spPr bwMode="auto">
          <a:xfrm>
            <a:off x="4842350" y="1649572"/>
            <a:ext cx="349500" cy="5476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Image result for senses clipart">
            <a:extLst>
              <a:ext uri="{FF2B5EF4-FFF2-40B4-BE49-F238E27FC236}">
                <a16:creationId xmlns:a16="http://schemas.microsoft.com/office/drawing/2014/main" id="{5726EBAE-DC7F-491B-A06D-63CE05508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32" r="22682" b="63410"/>
          <a:stretch/>
        </p:blipFill>
        <p:spPr bwMode="auto">
          <a:xfrm>
            <a:off x="4835858" y="2728930"/>
            <a:ext cx="419814" cy="4976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F498FE2-1241-48E6-B27C-4EC8378350A1}"/>
              </a:ext>
            </a:extLst>
          </p:cNvPr>
          <p:cNvSpPr txBox="1"/>
          <p:nvPr/>
        </p:nvSpPr>
        <p:spPr>
          <a:xfrm>
            <a:off x="5205201" y="1245955"/>
            <a:ext cx="2002323" cy="276999"/>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4 things you can hear</a:t>
            </a:r>
          </a:p>
        </p:txBody>
      </p:sp>
      <p:sp>
        <p:nvSpPr>
          <p:cNvPr id="34" name="TextBox 33">
            <a:extLst>
              <a:ext uri="{FF2B5EF4-FFF2-40B4-BE49-F238E27FC236}">
                <a16:creationId xmlns:a16="http://schemas.microsoft.com/office/drawing/2014/main" id="{C352CA5C-4DA8-479F-9F2B-1CE47AD2E958}"/>
              </a:ext>
            </a:extLst>
          </p:cNvPr>
          <p:cNvSpPr txBox="1"/>
          <p:nvPr/>
        </p:nvSpPr>
        <p:spPr>
          <a:xfrm>
            <a:off x="5205201" y="1776042"/>
            <a:ext cx="2085043" cy="276999"/>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3 things you can touch</a:t>
            </a:r>
          </a:p>
        </p:txBody>
      </p:sp>
      <p:sp>
        <p:nvSpPr>
          <p:cNvPr id="35" name="TextBox 34">
            <a:extLst>
              <a:ext uri="{FF2B5EF4-FFF2-40B4-BE49-F238E27FC236}">
                <a16:creationId xmlns:a16="http://schemas.microsoft.com/office/drawing/2014/main" id="{7FABADFF-C603-403B-A060-0002986214A0}"/>
              </a:ext>
            </a:extLst>
          </p:cNvPr>
          <p:cNvSpPr txBox="1"/>
          <p:nvPr/>
        </p:nvSpPr>
        <p:spPr>
          <a:xfrm>
            <a:off x="5186462" y="2289766"/>
            <a:ext cx="2021062" cy="276999"/>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2 things you can smell</a:t>
            </a:r>
          </a:p>
        </p:txBody>
      </p:sp>
      <p:sp>
        <p:nvSpPr>
          <p:cNvPr id="36" name="TextBox 35">
            <a:extLst>
              <a:ext uri="{FF2B5EF4-FFF2-40B4-BE49-F238E27FC236}">
                <a16:creationId xmlns:a16="http://schemas.microsoft.com/office/drawing/2014/main" id="{D97AF9C2-222B-4ABB-987A-DB52F7F0CB46}"/>
              </a:ext>
            </a:extLst>
          </p:cNvPr>
          <p:cNvSpPr txBox="1"/>
          <p:nvPr/>
        </p:nvSpPr>
        <p:spPr>
          <a:xfrm>
            <a:off x="5084650" y="2757632"/>
            <a:ext cx="1851680" cy="276999"/>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1 thing you can taste</a:t>
            </a:r>
          </a:p>
        </p:txBody>
      </p:sp>
      <p:pic>
        <p:nvPicPr>
          <p:cNvPr id="1038" name="Picture 14" descr="Image result for colours clipart">
            <a:extLst>
              <a:ext uri="{FF2B5EF4-FFF2-40B4-BE49-F238E27FC236}">
                <a16:creationId xmlns:a16="http://schemas.microsoft.com/office/drawing/2014/main" id="{379D1544-FAE0-485E-876E-EF4E3BDB9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828" y="533713"/>
            <a:ext cx="737775" cy="73449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92ED724-5692-4111-968E-8A62C9EE9547}"/>
              </a:ext>
            </a:extLst>
          </p:cNvPr>
          <p:cNvSpPr txBox="1"/>
          <p:nvPr/>
        </p:nvSpPr>
        <p:spPr>
          <a:xfrm>
            <a:off x="7921828" y="1305054"/>
            <a:ext cx="798124" cy="830997"/>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5 colours you </a:t>
            </a:r>
          </a:p>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can see</a:t>
            </a:r>
          </a:p>
        </p:txBody>
      </p:sp>
      <p:pic>
        <p:nvPicPr>
          <p:cNvPr id="1042" name="Picture 18" descr="Related image">
            <a:extLst>
              <a:ext uri="{FF2B5EF4-FFF2-40B4-BE49-F238E27FC236}">
                <a16:creationId xmlns:a16="http://schemas.microsoft.com/office/drawing/2014/main" id="{68441C15-1DD7-4AF8-BFD4-1436E71265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83" r="130"/>
          <a:stretch/>
        </p:blipFill>
        <p:spPr bwMode="auto">
          <a:xfrm>
            <a:off x="8940663" y="548844"/>
            <a:ext cx="637937" cy="72375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F803DF2-BC31-4E58-9196-122944CA5993}"/>
              </a:ext>
            </a:extLst>
          </p:cNvPr>
          <p:cNvSpPr txBox="1"/>
          <p:nvPr/>
        </p:nvSpPr>
        <p:spPr>
          <a:xfrm>
            <a:off x="8868858" y="1276836"/>
            <a:ext cx="849853" cy="646331"/>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4 shapes you </a:t>
            </a:r>
          </a:p>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can see</a:t>
            </a:r>
          </a:p>
        </p:txBody>
      </p:sp>
      <p:pic>
        <p:nvPicPr>
          <p:cNvPr id="1044" name="Picture 20" descr="Image result for cushion clipart">
            <a:extLst>
              <a:ext uri="{FF2B5EF4-FFF2-40B4-BE49-F238E27FC236}">
                <a16:creationId xmlns:a16="http://schemas.microsoft.com/office/drawing/2014/main" id="{A8411898-CC2A-4612-9A26-BFC3D86E4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6335" y="673565"/>
            <a:ext cx="1084540" cy="53886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5972724-A1AA-4D3A-A50D-C15B07D98CF5}"/>
              </a:ext>
            </a:extLst>
          </p:cNvPr>
          <p:cNvSpPr txBox="1"/>
          <p:nvPr/>
        </p:nvSpPr>
        <p:spPr>
          <a:xfrm>
            <a:off x="9846801" y="1245453"/>
            <a:ext cx="962534" cy="646331"/>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3 soft things you </a:t>
            </a:r>
          </a:p>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can see</a:t>
            </a:r>
          </a:p>
        </p:txBody>
      </p:sp>
      <p:pic>
        <p:nvPicPr>
          <p:cNvPr id="1046" name="Picture 22" descr="Image result for people clipart">
            <a:extLst>
              <a:ext uri="{FF2B5EF4-FFF2-40B4-BE49-F238E27FC236}">
                <a16:creationId xmlns:a16="http://schemas.microsoft.com/office/drawing/2014/main" id="{5D9414FA-D9B1-461A-8ECD-C95D636474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8630" y="2130099"/>
            <a:ext cx="1065350" cy="4340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578C70B-287F-4885-AB75-138BE82D0DE9}"/>
              </a:ext>
            </a:extLst>
          </p:cNvPr>
          <p:cNvSpPr txBox="1"/>
          <p:nvPr/>
        </p:nvSpPr>
        <p:spPr>
          <a:xfrm>
            <a:off x="8325953" y="2620386"/>
            <a:ext cx="867096" cy="646331"/>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2 people you </a:t>
            </a:r>
          </a:p>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can see</a:t>
            </a:r>
          </a:p>
        </p:txBody>
      </p:sp>
      <p:pic>
        <p:nvPicPr>
          <p:cNvPr id="1048" name="Picture 24" descr="Image result for book clipart">
            <a:extLst>
              <a:ext uri="{FF2B5EF4-FFF2-40B4-BE49-F238E27FC236}">
                <a16:creationId xmlns:a16="http://schemas.microsoft.com/office/drawing/2014/main" id="{30C37B4E-5A53-4A9B-979F-EC76BA4D96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6632" y="1951088"/>
            <a:ext cx="728298" cy="72829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4E252B6-5B91-4221-8B44-6B698107E460}"/>
              </a:ext>
            </a:extLst>
          </p:cNvPr>
          <p:cNvSpPr txBox="1"/>
          <p:nvPr/>
        </p:nvSpPr>
        <p:spPr>
          <a:xfrm>
            <a:off x="9580090" y="2620386"/>
            <a:ext cx="927446" cy="646331"/>
          </a:xfrm>
          <a:prstGeom prst="rect">
            <a:avLst/>
          </a:prstGeom>
          <a:noFill/>
        </p:spPr>
        <p:txBody>
          <a:bodyPr wrap="square" rtlCol="0">
            <a:spAutoFit/>
          </a:bodyPr>
          <a:lstStyle/>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1 thing you </a:t>
            </a:r>
          </a:p>
          <a:p>
            <a:pPr algn="ctr"/>
            <a:r>
              <a:rPr lang="en-GB" sz="1200" dirty="0">
                <a:latin typeface="Objektiv Mk2 Trial" panose="020B0502020204020203" pitchFamily="34" charset="0"/>
                <a:ea typeface="HelloDaisy" panose="02000603000000000000" pitchFamily="2" charset="0"/>
                <a:cs typeface="Objektiv Mk2 Trial" panose="020B0502020204020203" pitchFamily="34" charset="0"/>
              </a:rPr>
              <a:t>can read</a:t>
            </a:r>
          </a:p>
        </p:txBody>
      </p:sp>
      <p:sp>
        <p:nvSpPr>
          <p:cNvPr id="48" name="TextBox 47">
            <a:extLst>
              <a:ext uri="{FF2B5EF4-FFF2-40B4-BE49-F238E27FC236}">
                <a16:creationId xmlns:a16="http://schemas.microsoft.com/office/drawing/2014/main" id="{2B5377CE-8531-4F23-85BC-87405D7C51F4}"/>
              </a:ext>
            </a:extLst>
          </p:cNvPr>
          <p:cNvSpPr txBox="1"/>
          <p:nvPr/>
        </p:nvSpPr>
        <p:spPr>
          <a:xfrm>
            <a:off x="1692856" y="3497559"/>
            <a:ext cx="2262811" cy="400110"/>
          </a:xfrm>
          <a:prstGeom prst="rect">
            <a:avLst/>
          </a:prstGeom>
          <a:noFill/>
        </p:spPr>
        <p:txBody>
          <a:bodyPr wrap="square" rtlCol="0">
            <a:spAutoFit/>
          </a:bodyPr>
          <a:lstStyle/>
          <a:p>
            <a:pPr algn="ctr"/>
            <a:r>
              <a:rPr lang="en-GB" sz="2000" dirty="0">
                <a:latin typeface="Objektiv Mk2 Trial" panose="020B0502020204020203" pitchFamily="34" charset="0"/>
                <a:ea typeface="HelloDaisy" panose="02000603000000000000" pitchFamily="2" charset="0"/>
                <a:cs typeface="Objektiv Mk2 Trial" panose="020B0502020204020203" pitchFamily="34" charset="0"/>
              </a:rPr>
              <a:t>Be A Tree</a:t>
            </a:r>
          </a:p>
        </p:txBody>
      </p:sp>
      <p:pic>
        <p:nvPicPr>
          <p:cNvPr id="1050" name="Picture 26" descr="Image result for tree clipart">
            <a:extLst>
              <a:ext uri="{FF2B5EF4-FFF2-40B4-BE49-F238E27FC236}">
                <a16:creationId xmlns:a16="http://schemas.microsoft.com/office/drawing/2014/main" id="{30BD35E3-606D-4269-8D2B-71E9C37295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4757" y="3897669"/>
            <a:ext cx="1222731" cy="260914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97B3571C-C44A-4B2F-90AD-ABA8FF7B200B}"/>
              </a:ext>
            </a:extLst>
          </p:cNvPr>
          <p:cNvSpPr txBox="1"/>
          <p:nvPr/>
        </p:nvSpPr>
        <p:spPr>
          <a:xfrm>
            <a:off x="2414726" y="4090721"/>
            <a:ext cx="1743919" cy="1954381"/>
          </a:xfrm>
          <a:prstGeom prst="rect">
            <a:avLst/>
          </a:prstGeom>
          <a:noFill/>
        </p:spPr>
        <p:txBody>
          <a:bodyPr wrap="square" rtlCol="0">
            <a:spAutoFit/>
          </a:bodyPr>
          <a:lstStyle/>
          <a:p>
            <a:pPr algn="ctr"/>
            <a:r>
              <a:rPr lang="en-GB" sz="1100" dirty="0">
                <a:latin typeface="Objektiv Mk2 Trial" panose="020B0502020204020203" pitchFamily="34" charset="0"/>
                <a:ea typeface="HelloDaisy" panose="02000603000000000000" pitchFamily="2" charset="0"/>
                <a:cs typeface="Objektiv Mk2 Trial" panose="020B0502020204020203" pitchFamily="34" charset="0"/>
              </a:rPr>
              <a:t>“I am firmly planted. I feel my feet rooted to the ground. My back is a strong trunk helping me feel stable in the moment. I feel my toes connecting with the ground. My arms are my branches. I feel them reach out into the world.”</a:t>
            </a:r>
            <a:endParaRPr lang="en-GB" sz="900" dirty="0">
              <a:latin typeface="Objektiv Mk2 Trial" panose="020B0502020204020203" pitchFamily="34" charset="0"/>
              <a:ea typeface="HelloDaisy" panose="02000603000000000000" pitchFamily="2" charset="0"/>
              <a:cs typeface="Objektiv Mk2 Trial" panose="020B0502020204020203" pitchFamily="34" charset="0"/>
            </a:endParaRPr>
          </a:p>
        </p:txBody>
      </p:sp>
      <p:sp>
        <p:nvSpPr>
          <p:cNvPr id="51" name="TextBox 50">
            <a:extLst>
              <a:ext uri="{FF2B5EF4-FFF2-40B4-BE49-F238E27FC236}">
                <a16:creationId xmlns:a16="http://schemas.microsoft.com/office/drawing/2014/main" id="{C7791530-0D40-4A18-8BB2-A769FB8AF920}"/>
              </a:ext>
            </a:extLst>
          </p:cNvPr>
          <p:cNvSpPr txBox="1"/>
          <p:nvPr/>
        </p:nvSpPr>
        <p:spPr>
          <a:xfrm>
            <a:off x="4599598" y="3535906"/>
            <a:ext cx="2976516" cy="646331"/>
          </a:xfrm>
          <a:prstGeom prst="rect">
            <a:avLst/>
          </a:prstGeom>
          <a:noFill/>
        </p:spPr>
        <p:txBody>
          <a:bodyPr wrap="square" lIns="91440" tIns="45720" rIns="91440" bIns="45720" rtlCol="0" anchor="t">
            <a:spAutoFit/>
          </a:bodyPr>
          <a:lstStyle/>
          <a:p>
            <a:pPr algn="ctr"/>
            <a:r>
              <a:rPr lang="en-GB" dirty="0">
                <a:latin typeface="Objektiv Mk2 Trial" panose="020B0502020204020203" pitchFamily="34" charset="0"/>
                <a:ea typeface="HelloDaisy" panose="02000603000000000000" pitchFamily="2" charset="0"/>
                <a:cs typeface="Objektiv Mk2 Trial" panose="020B0502020204020203" pitchFamily="34" charset="0"/>
              </a:rPr>
              <a:t>Give yourself a Power Hug</a:t>
            </a:r>
          </a:p>
        </p:txBody>
      </p:sp>
      <p:pic>
        <p:nvPicPr>
          <p:cNvPr id="1052" name="Picture 28" descr="Image result for hug yourself clipart">
            <a:extLst>
              <a:ext uri="{FF2B5EF4-FFF2-40B4-BE49-F238E27FC236}">
                <a16:creationId xmlns:a16="http://schemas.microsoft.com/office/drawing/2014/main" id="{5C4689C7-BB09-4E74-9565-0D7B3A7C7A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9179" y="4182237"/>
            <a:ext cx="913641" cy="91364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75704D1-E44D-48BE-9244-07845EF01039}"/>
              </a:ext>
            </a:extLst>
          </p:cNvPr>
          <p:cNvSpPr txBox="1"/>
          <p:nvPr/>
        </p:nvSpPr>
        <p:spPr>
          <a:xfrm>
            <a:off x="4603697" y="5067497"/>
            <a:ext cx="2968317" cy="1615827"/>
          </a:xfrm>
          <a:prstGeom prst="rect">
            <a:avLst/>
          </a:prstGeom>
          <a:noFill/>
        </p:spPr>
        <p:txBody>
          <a:bodyPr wrap="square" rtlCol="0">
            <a:spAutoFit/>
          </a:bodyPr>
          <a:lstStyle/>
          <a:p>
            <a:pPr algn="ctr"/>
            <a:r>
              <a:rPr lang="en-GB" sz="1100" dirty="0">
                <a:latin typeface="Objektiv Mk2 Trial" panose="020B0502020204020203" pitchFamily="34" charset="0"/>
                <a:ea typeface="HelloDaisy" panose="02000603000000000000" pitchFamily="2" charset="0"/>
                <a:cs typeface="Objektiv Mk2 Trial" panose="020B0502020204020203" pitchFamily="34" charset="0"/>
              </a:rPr>
              <a:t>Practice placing the left hand on the right shoulder for a tap and then the right hand on the left shoulder for another tap. Then squeeze into a hug and say something like  “I am in control,” or “I am safe in this moment.” Tap, tap, squeeze, affirm. Tap, tap, squeeze, affirm. Repeat this as many times as needed!</a:t>
            </a:r>
            <a:endParaRPr lang="en-GB" sz="600" dirty="0">
              <a:latin typeface="Objektiv Mk2 Trial" panose="020B0502020204020203" pitchFamily="34" charset="0"/>
              <a:ea typeface="HelloDaisy" panose="02000603000000000000" pitchFamily="2" charset="0"/>
              <a:cs typeface="Objektiv Mk2 Trial" panose="020B0502020204020203" pitchFamily="34" charset="0"/>
            </a:endParaRPr>
          </a:p>
        </p:txBody>
      </p:sp>
      <p:pic>
        <p:nvPicPr>
          <p:cNvPr id="1054" name="Picture 30" descr="Image result for alphabet clipart">
            <a:extLst>
              <a:ext uri="{FF2B5EF4-FFF2-40B4-BE49-F238E27FC236}">
                <a16:creationId xmlns:a16="http://schemas.microsoft.com/office/drawing/2014/main" id="{B64FEAAE-293C-4247-B7B4-BAEC85F62A2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080" r="-2792" b="16917"/>
          <a:stretch/>
        </p:blipFill>
        <p:spPr bwMode="auto">
          <a:xfrm>
            <a:off x="7921828" y="4526743"/>
            <a:ext cx="2827159" cy="198033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411F3330-7480-4DF5-931C-9C5D7D0232F7}"/>
              </a:ext>
            </a:extLst>
          </p:cNvPr>
          <p:cNvSpPr txBox="1"/>
          <p:nvPr/>
        </p:nvSpPr>
        <p:spPr>
          <a:xfrm>
            <a:off x="7847861" y="3427291"/>
            <a:ext cx="3113033" cy="1231106"/>
          </a:xfrm>
          <a:prstGeom prst="rect">
            <a:avLst/>
          </a:prstGeom>
          <a:noFill/>
        </p:spPr>
        <p:txBody>
          <a:bodyPr wrap="square" rtlCol="0">
            <a:spAutoFit/>
          </a:bodyPr>
          <a:lstStyle/>
          <a:p>
            <a:pPr algn="ctr"/>
            <a:r>
              <a:rPr lang="en-GB" sz="2000" dirty="0">
                <a:latin typeface="Objektiv Mk2 Trial" panose="020B0502020204020203" pitchFamily="34" charset="0"/>
                <a:ea typeface="HelloDaisy" panose="02000603000000000000" pitchFamily="2" charset="0"/>
                <a:cs typeface="Objektiv Mk2 Trial" panose="020B0502020204020203" pitchFamily="34" charset="0"/>
              </a:rPr>
              <a:t>Find something in the room that begins with each letter </a:t>
            </a:r>
          </a:p>
          <a:p>
            <a:pPr algn="ctr"/>
            <a:r>
              <a:rPr lang="en-GB" sz="1400" dirty="0">
                <a:latin typeface="Objektiv Mk2 Trial" panose="020B0502020204020203" pitchFamily="34" charset="0"/>
                <a:ea typeface="HelloDaisy" panose="02000603000000000000" pitchFamily="2" charset="0"/>
                <a:cs typeface="Objektiv Mk2 Trial" panose="020B0502020204020203" pitchFamily="34" charset="0"/>
              </a:rPr>
              <a:t>(until you feel calmer)</a:t>
            </a:r>
            <a:endParaRPr lang="en-GB" sz="2000" dirty="0">
              <a:latin typeface="Objektiv Mk2 Trial" panose="020B0502020204020203" pitchFamily="34" charset="0"/>
              <a:ea typeface="HelloDaisy" panose="02000603000000000000" pitchFamily="2" charset="0"/>
              <a:cs typeface="Objektiv Mk2 Trial" panose="020B0502020204020203" pitchFamily="34" charset="0"/>
            </a:endParaRPr>
          </a:p>
        </p:txBody>
      </p:sp>
      <p:pic>
        <p:nvPicPr>
          <p:cNvPr id="2" name="Picture 1" descr="Logo, company name&#10;&#10;Description automatically generated">
            <a:extLst>
              <a:ext uri="{FF2B5EF4-FFF2-40B4-BE49-F238E27FC236}">
                <a16:creationId xmlns:a16="http://schemas.microsoft.com/office/drawing/2014/main" id="{18FAB9C0-CDB6-5155-B234-87FEED1717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52919" y="33131"/>
            <a:ext cx="1148015" cy="304801"/>
          </a:xfrm>
          <a:prstGeom prst="rect">
            <a:avLst/>
          </a:prstGeom>
        </p:spPr>
      </p:pic>
    </p:spTree>
    <p:extLst>
      <p:ext uri="{BB962C8B-B14F-4D97-AF65-F5344CB8AC3E}">
        <p14:creationId xmlns:p14="http://schemas.microsoft.com/office/powerpoint/2010/main" val="19046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3019D2-63FC-4BE0-AAB5-EF5923449BBD}"/>
              </a:ext>
            </a:extLst>
          </p:cNvPr>
          <p:cNvSpPr txBox="1"/>
          <p:nvPr/>
        </p:nvSpPr>
        <p:spPr>
          <a:xfrm>
            <a:off x="225579" y="1403825"/>
            <a:ext cx="10604500" cy="5321329"/>
          </a:xfrm>
          <a:prstGeom prst="rect">
            <a:avLst/>
          </a:prstGeom>
          <a:noFill/>
        </p:spPr>
        <p:txBody>
          <a:bodyPr wrap="square">
            <a:spAutoFit/>
          </a:bodyPr>
          <a:lstStyle/>
          <a:p>
            <a:pPr algn="ctr">
              <a:lnSpc>
                <a:spcPct val="107000"/>
              </a:lnSpc>
              <a:spcAft>
                <a:spcPts val="800"/>
              </a:spcAft>
            </a:pPr>
            <a:r>
              <a:rPr lang="en-GB" sz="2000" b="1"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Back to School Top Tips</a:t>
            </a:r>
          </a:p>
          <a:p>
            <a:pPr algn="ctr">
              <a:lnSpc>
                <a:spcPct val="107000"/>
              </a:lnSpc>
              <a:spcAft>
                <a:spcPts val="800"/>
              </a:spcAft>
            </a:pPr>
            <a:r>
              <a:rPr lang="en-GB" sz="2000" b="1" dirty="0">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 </a:t>
            </a:r>
            <a:br>
              <a:rPr lang="en-GB" sz="1100" b="1" dirty="0">
                <a:solidFill>
                  <a:srgbClr val="00B0F0"/>
                </a:solidFill>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2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Once </a:t>
            </a:r>
            <a:r>
              <a:rPr lang="en-GB" sz="1400" dirty="0">
                <a:latin typeface="Objektiv Mk2 Trial" panose="020B0502020204020203" pitchFamily="34" charset="0"/>
                <a:ea typeface="Calibri" panose="020F0502020204030204" pitchFamily="34" charset="0"/>
                <a:cs typeface="Objektiv Mk2 Trial" panose="020B0502020204020203" pitchFamily="34" charset="0"/>
              </a:rPr>
              <a:t>you</a:t>
            </a: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 know school is starting again, it is time to start to talk about it with your child.</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Use a calendar to start the countdown for going back to school.</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Get your child to tick off each day as it passes.</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Start to get your child back into the school routine i.e., going to bed earlier, show uniform that needs to be worn, have a good morning routine.</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Start to drive past the school to help your child get into the way of the school run again.</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On the week of school begins, use a weekly planner to show what day school is starting on, alongside the calendar.</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Have a picture of something your child likes to do under the school picture, that could be completed together once their school day has ended. For example, going to the park, </a:t>
            </a:r>
            <a:r>
              <a:rPr lang="en-GB" sz="1400" dirty="0">
                <a:latin typeface="Objektiv Mk2 Trial" panose="020B0502020204020203" pitchFamily="34" charset="0"/>
                <a:ea typeface="Calibri" panose="020F0502020204030204" pitchFamily="34" charset="0"/>
                <a:cs typeface="Objektiv Mk2 Trial" panose="020B0502020204020203" pitchFamily="34" charset="0"/>
              </a:rPr>
              <a:t>baking or a board a game.</a:t>
            </a:r>
            <a:br>
              <a:rPr lang="en-GB" sz="2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2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457200">
              <a:lnSpc>
                <a:spcPct val="107000"/>
              </a:lnSpc>
              <a:spcAft>
                <a:spcPts val="800"/>
              </a:spcAft>
            </a:pPr>
            <a:r>
              <a:rPr lang="en-GB" sz="2000" b="1" dirty="0">
                <a:effectLst/>
                <a:latin typeface="Dax" panose="00000400000000000000" pitchFamily="2"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chool cartoon stock vector. Illustration of architecture - 63350462">
            <a:extLst>
              <a:ext uri="{FF2B5EF4-FFF2-40B4-BE49-F238E27FC236}">
                <a16:creationId xmlns:a16="http://schemas.microsoft.com/office/drawing/2014/main" id="{DD5AC75B-F7FB-3CB0-DFD1-C78713AD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355" y="1292066"/>
            <a:ext cx="2941777" cy="17210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F4C7E6A5-45E9-B003-7E24-17E5410ED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458" y="200423"/>
            <a:ext cx="2600765" cy="690509"/>
          </a:xfrm>
          <a:prstGeom prst="rect">
            <a:avLst/>
          </a:prstGeom>
        </p:spPr>
      </p:pic>
    </p:spTree>
    <p:extLst>
      <p:ext uri="{BB962C8B-B14F-4D97-AF65-F5344CB8AC3E}">
        <p14:creationId xmlns:p14="http://schemas.microsoft.com/office/powerpoint/2010/main" val="290804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5AF2A0-A457-4BA5-A5E5-F5D710BD22BE}"/>
              </a:ext>
            </a:extLst>
          </p:cNvPr>
          <p:cNvSpPr txBox="1"/>
          <p:nvPr/>
        </p:nvSpPr>
        <p:spPr>
          <a:xfrm>
            <a:off x="640383" y="1318369"/>
            <a:ext cx="11163300" cy="3236912"/>
          </a:xfrm>
          <a:prstGeom prst="rect">
            <a:avLst/>
          </a:prstGeom>
          <a:noFill/>
        </p:spPr>
        <p:txBody>
          <a:bodyPr wrap="square">
            <a:spAutoFit/>
          </a:bodyPr>
          <a:lstStyle/>
          <a:p>
            <a:pPr marL="457200">
              <a:lnSpc>
                <a:spcPct val="107000"/>
              </a:lnSpc>
            </a:pPr>
            <a:r>
              <a:rPr lang="en-GB" sz="2400" b="1" dirty="0">
                <a:effectLst/>
                <a:latin typeface="Dax" panose="00000400000000000000" pitchFamily="2"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Use Social </a:t>
            </a:r>
            <a:r>
              <a:rPr lang="en-GB" sz="1400" dirty="0">
                <a:latin typeface="Objektiv Mk2 Trial" panose="020B0502020204020203" pitchFamily="34" charset="0"/>
                <a:ea typeface="Calibri" panose="020F0502020204030204" pitchFamily="34" charset="0"/>
                <a:cs typeface="Objektiv Mk2 Trial" panose="020B0502020204020203" pitchFamily="34" charset="0"/>
              </a:rPr>
              <a:t>S</a:t>
            </a: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tories to explain why it is important to go to school.</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If possible, go onto school website to show who their teacher is going to be.</a:t>
            </a:r>
          </a:p>
          <a:p>
            <a:pPr marL="457200">
              <a:lnSpc>
                <a:spcPct val="107000"/>
              </a:lnSpc>
            </a:pPr>
            <a:r>
              <a:rPr lang="en-GB" sz="1400" b="1" dirty="0">
                <a:effectLst/>
                <a:latin typeface="Objektiv Mk2 Trial" panose="020B0502020204020203" pitchFamily="34" charset="0"/>
                <a:ea typeface="Calibri" panose="020F0502020204030204" pitchFamily="34" charset="0"/>
                <a:cs typeface="Objektiv Mk2 Trial" panose="020B0502020204020203" pitchFamily="34" charset="0"/>
              </a:rPr>
              <a:t> </a:t>
            </a: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Check with school if you can visit it before hand to show your child their classroom and where they will be sitting.</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Remind them of all the fun things they do in school, i.e., see friends, play outside, draw/paint etc.</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Share with the teacher (through phone call or meeting) what your child has been up too and how they got on with the schoolwork at home.</a:t>
            </a:r>
            <a:b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br>
            <a:endParaRPr lang="en-GB" sz="1400" dirty="0">
              <a:effectLst/>
              <a:latin typeface="Objektiv Mk2 Trial" panose="020B0502020204020203" pitchFamily="34" charset="0"/>
              <a:ea typeface="Calibri" panose="020F0502020204030204" pitchFamily="34" charset="0"/>
              <a:cs typeface="Objektiv Mk2 Trial" panose="020B0502020204020203" pitchFamily="34" charset="0"/>
            </a:endParaRPr>
          </a:p>
          <a:p>
            <a:pPr marL="342900" lvl="0" indent="-342900">
              <a:lnSpc>
                <a:spcPct val="107000"/>
              </a:lnSpc>
              <a:spcAft>
                <a:spcPts val="800"/>
              </a:spcAft>
              <a:buFont typeface="Symbol" panose="05050102010706020507" pitchFamily="18" charset="2"/>
              <a:buChar char=""/>
            </a:pPr>
            <a:r>
              <a:rPr lang="en-GB" sz="1400" dirty="0">
                <a:effectLst/>
                <a:latin typeface="Objektiv Mk2 Trial" panose="020B0502020204020203" pitchFamily="34" charset="0"/>
                <a:ea typeface="Calibri" panose="020F0502020204030204" pitchFamily="34" charset="0"/>
                <a:cs typeface="Objektiv Mk2 Trial" panose="020B0502020204020203" pitchFamily="34" charset="0"/>
              </a:rPr>
              <a:t>With your child talk about what they have done while not being in school and that their teacher is excited to hear about it.</a:t>
            </a:r>
          </a:p>
        </p:txBody>
      </p:sp>
      <p:pic>
        <p:nvPicPr>
          <p:cNvPr id="4" name="Picture 3" descr="Logo, company name&#10;&#10;Description automatically generated">
            <a:extLst>
              <a:ext uri="{FF2B5EF4-FFF2-40B4-BE49-F238E27FC236}">
                <a16:creationId xmlns:a16="http://schemas.microsoft.com/office/drawing/2014/main" id="{81D47D29-A602-EF78-C6BC-305837D8E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328" y="213064"/>
            <a:ext cx="2813709" cy="747046"/>
          </a:xfrm>
          <a:prstGeom prst="rect">
            <a:avLst/>
          </a:prstGeom>
        </p:spPr>
      </p:pic>
      <p:pic>
        <p:nvPicPr>
          <p:cNvPr id="9220" name="Picture 4" descr="13,500+ Child School Uniform Illustrations, Royalty-Free Vector Graphics &amp;  Clip Art - iStock | Parent child school uniform, Child school uniform sad,  Unhappy child school uniform">
            <a:extLst>
              <a:ext uri="{FF2B5EF4-FFF2-40B4-BE49-F238E27FC236}">
                <a16:creationId xmlns:a16="http://schemas.microsoft.com/office/drawing/2014/main" id="{51C5F649-08E5-2883-A67C-431FCE6DD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316" y="4838331"/>
            <a:ext cx="6693872" cy="185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4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FCD62A-B0C5-4174-B737-77DE83C79373}"/>
              </a:ext>
            </a:extLst>
          </p:cNvPr>
          <p:cNvSpPr>
            <a:spLocks noChangeArrowheads="1"/>
          </p:cNvSpPr>
          <p:nvPr/>
        </p:nvSpPr>
        <p:spPr bwMode="auto">
          <a:xfrm>
            <a:off x="355600" y="2590800"/>
            <a:ext cx="1089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FD3947FC-9557-48D0-9EAD-C4CA6FF3B153}"/>
              </a:ext>
            </a:extLst>
          </p:cNvPr>
          <p:cNvSpPr>
            <a:spLocks noChangeArrowheads="1"/>
          </p:cNvSpPr>
          <p:nvPr/>
        </p:nvSpPr>
        <p:spPr bwMode="auto">
          <a:xfrm>
            <a:off x="169169" y="464909"/>
            <a:ext cx="1159374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Uniform Top Tips</a:t>
            </a:r>
          </a:p>
          <a:p>
            <a:pPr marL="0" marR="0" lvl="0" indent="0" algn="ctr" defTabSz="914400" rtl="0" eaLnBrk="0" fontAlgn="base" latinLnBrk="0" hangingPunct="0">
              <a:lnSpc>
                <a:spcPct val="100000"/>
              </a:lnSpc>
              <a:spcBef>
                <a:spcPct val="0"/>
              </a:spcBef>
              <a:spcAft>
                <a:spcPct val="0"/>
              </a:spcAft>
              <a:buClrTx/>
              <a:buSzTx/>
              <a:buFontTx/>
              <a:buNone/>
              <a:tabLst/>
            </a:pPr>
            <a:br>
              <a:rPr kumimoji="0" lang="en-GB" altLang="en-US" sz="1400" b="1" i="0" u="none" strike="noStrike" cap="none" normalizeH="0" baseline="0" dirty="0">
                <a:ln>
                  <a:noFill/>
                </a:ln>
                <a:solidFill>
                  <a:srgbClr val="00B0F0"/>
                </a:solidFill>
                <a:effectLst/>
                <a:latin typeface="Objektiv Mk2 Trial" panose="020B0502020204020203" pitchFamily="34" charset="0"/>
                <a:ea typeface="Calibri" panose="020F0502020204030204" pitchFamily="34" charset="0"/>
                <a:cs typeface="Objektiv Mk2 Trial" panose="020B0502020204020203" pitchFamily="34" charset="0"/>
              </a:rPr>
            </a:br>
            <a:br>
              <a:rPr kumimoji="0" lang="en-GB" altLang="en-US" sz="1400" b="1" i="0" u="none" strike="noStrike" cap="none" normalizeH="0" baseline="0" dirty="0">
                <a:ln>
                  <a:noFill/>
                </a:ln>
                <a:solidFill>
                  <a:srgbClr val="00B0F0"/>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Discuss with your child what they need to wear to school.</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Ask your child if they can find their uniform.</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Start to have the uniform visible again to your child, i.e., hang it in their bedroom, leave it on a chair for them to see.</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Show pictures to your child of them in their uniform, remind them that they have worn it before.</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Try the uniform on gradually, i.e., socks on one day, then skirt/trousers and socks the next day etc.</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Practise putting the uniform on but also taking it off especially their school jumper, in case they get too warm in the classroom and do  not like asking for help.</a:t>
            </a:r>
            <a:b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b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ea typeface="Calibri" panose="020F0502020204030204" pitchFamily="34" charset="0"/>
                <a:cs typeface="Objektiv Mk2 Trial" panose="020B0502020204020203" pitchFamily="34" charset="0"/>
              </a:rPr>
              <a:t>Put their name on the uniform to help them know that it belongs to them or alternatively use a favourite sticker to place on uniform, i.e., dinosaur stickers.  This could also be used as a motivator to wear the uniform. </a:t>
            </a: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400" dirty="0">
              <a:latin typeface="Objektiv Mk2 Trial" panose="020B0502020204020203" pitchFamily="34" charset="0"/>
              <a:cs typeface="Objektiv Mk2 Trial" panose="020B0502020204020203" pitchFamily="34" charset="0"/>
            </a:endParaRPr>
          </a:p>
          <a:p>
            <a:pPr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rPr>
              <a:t>Discuss with your child’s school any reasonable adjustments around school uniform to accommodat</a:t>
            </a:r>
            <a:r>
              <a:rPr lang="en-GB" altLang="en-US" sz="1400" dirty="0">
                <a:latin typeface="Objektiv Mk2 Trial" panose="020B0502020204020203" pitchFamily="34" charset="0"/>
                <a:cs typeface="Objektiv Mk2 Trial" panose="020B0502020204020203" pitchFamily="34" charset="0"/>
              </a:rPr>
              <a:t>e sensory needs. </a:t>
            </a:r>
            <a:endParaRPr kumimoji="0" lang="en-GB" altLang="en-US" sz="14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pic>
        <p:nvPicPr>
          <p:cNvPr id="2" name="Picture 1" descr="Logo, company name&#10;&#10;Description automatically generated">
            <a:extLst>
              <a:ext uri="{FF2B5EF4-FFF2-40B4-BE49-F238E27FC236}">
                <a16:creationId xmlns:a16="http://schemas.microsoft.com/office/drawing/2014/main" id="{A29A337D-E0BE-AE05-463A-6CFAB69C5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39" y="186431"/>
            <a:ext cx="2813709" cy="747046"/>
          </a:xfrm>
          <a:prstGeom prst="rect">
            <a:avLst/>
          </a:prstGeom>
        </p:spPr>
      </p:pic>
      <p:pic>
        <p:nvPicPr>
          <p:cNvPr id="7170" name="Picture 2" descr="16,900+ School Uniform Illustrations, Royalty-Free Vector Graphics &amp; Clip  Art - iStock | Private school, School, Uniform">
            <a:extLst>
              <a:ext uri="{FF2B5EF4-FFF2-40B4-BE49-F238E27FC236}">
                <a16:creationId xmlns:a16="http://schemas.microsoft.com/office/drawing/2014/main" id="{813B50D2-9567-9667-D506-1C18B4D19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000" y="5281612"/>
            <a:ext cx="2636662" cy="148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3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D04659-73F6-9BFB-DD5B-970922B989AB}"/>
              </a:ext>
            </a:extLst>
          </p:cNvPr>
          <p:cNvSpPr/>
          <p:nvPr/>
        </p:nvSpPr>
        <p:spPr>
          <a:xfrm>
            <a:off x="2773017" y="101046"/>
            <a:ext cx="6246696" cy="54702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833E50-6E00-700E-BB24-6E52D929D9A5}"/>
              </a:ext>
            </a:extLst>
          </p:cNvPr>
          <p:cNvSpPr txBox="1"/>
          <p:nvPr/>
        </p:nvSpPr>
        <p:spPr>
          <a:xfrm>
            <a:off x="2773017" y="152397"/>
            <a:ext cx="6024754" cy="400110"/>
          </a:xfrm>
          <a:prstGeom prst="rect">
            <a:avLst/>
          </a:prstGeom>
          <a:noFill/>
        </p:spPr>
        <p:txBody>
          <a:bodyPr wrap="square" rtlCol="0">
            <a:spAutoFit/>
          </a:bodyPr>
          <a:lstStyle/>
          <a:p>
            <a:pPr algn="ctr"/>
            <a:r>
              <a:rPr lang="en-GB" sz="2000" dirty="0">
                <a:solidFill>
                  <a:schemeClr val="bg1"/>
                </a:solidFill>
                <a:latin typeface="Objektiv Mk2 Trial" panose="020B0502020204020203" pitchFamily="34" charset="0"/>
                <a:ea typeface="HelloBigSky" panose="02000603000000000000" pitchFamily="2" charset="0"/>
                <a:cs typeface="Objektiv Mk2 Trial" panose="020B0502020204020203" pitchFamily="34" charset="0"/>
              </a:rPr>
              <a:t>Tips for managing school separation anxiety </a:t>
            </a:r>
          </a:p>
        </p:txBody>
      </p:sp>
      <p:sp>
        <p:nvSpPr>
          <p:cNvPr id="8" name="TextBox 7">
            <a:extLst>
              <a:ext uri="{FF2B5EF4-FFF2-40B4-BE49-F238E27FC236}">
                <a16:creationId xmlns:a16="http://schemas.microsoft.com/office/drawing/2014/main" id="{A70236EA-B4FA-1EFB-A2CD-56B26AA53A92}"/>
              </a:ext>
            </a:extLst>
          </p:cNvPr>
          <p:cNvSpPr txBox="1"/>
          <p:nvPr/>
        </p:nvSpPr>
        <p:spPr>
          <a:xfrm>
            <a:off x="1093460" y="844351"/>
            <a:ext cx="2657159" cy="307777"/>
          </a:xfrm>
          <a:prstGeom prst="rect">
            <a:avLst/>
          </a:prstGeom>
          <a:noFill/>
        </p:spPr>
        <p:txBody>
          <a:bodyPr wrap="square" rtlCol="0">
            <a:spAutoFit/>
          </a:bodyPr>
          <a:lstStyle/>
          <a:p>
            <a:r>
              <a:rPr lang="en-GB" sz="1400" dirty="0">
                <a:latin typeface="Objektiv Mk2 Trial" panose="020B0502020204020203" pitchFamily="34" charset="0"/>
                <a:cs typeface="Objektiv Mk2 Trial" panose="020B0502020204020203" pitchFamily="34" charset="0"/>
              </a:rPr>
              <a:t>Use a transitional object. </a:t>
            </a:r>
          </a:p>
        </p:txBody>
      </p:sp>
      <p:sp>
        <p:nvSpPr>
          <p:cNvPr id="10" name="TextBox 9">
            <a:extLst>
              <a:ext uri="{FF2B5EF4-FFF2-40B4-BE49-F238E27FC236}">
                <a16:creationId xmlns:a16="http://schemas.microsoft.com/office/drawing/2014/main" id="{4E37AB62-5E3A-3044-E0D2-A0A97EA7F7D4}"/>
              </a:ext>
            </a:extLst>
          </p:cNvPr>
          <p:cNvSpPr txBox="1"/>
          <p:nvPr/>
        </p:nvSpPr>
        <p:spPr>
          <a:xfrm>
            <a:off x="5231551" y="849835"/>
            <a:ext cx="2010568" cy="307777"/>
          </a:xfrm>
          <a:prstGeom prst="rect">
            <a:avLst/>
          </a:prstGeom>
          <a:noFill/>
        </p:spPr>
        <p:txBody>
          <a:bodyPr wrap="square" rtlCol="0">
            <a:spAutoFit/>
          </a:bodyPr>
          <a:lstStyle/>
          <a:p>
            <a:r>
              <a:rPr lang="en-GB" sz="1400" dirty="0">
                <a:latin typeface="Objektiv Mk2 Trial" panose="020B0502020204020203" pitchFamily="34" charset="0"/>
                <a:cs typeface="Objektiv Mk2 Trial" panose="020B0502020204020203" pitchFamily="34" charset="0"/>
              </a:rPr>
              <a:t>Stick to a routine. </a:t>
            </a:r>
          </a:p>
        </p:txBody>
      </p:sp>
      <p:sp>
        <p:nvSpPr>
          <p:cNvPr id="11" name="TextBox 10">
            <a:extLst>
              <a:ext uri="{FF2B5EF4-FFF2-40B4-BE49-F238E27FC236}">
                <a16:creationId xmlns:a16="http://schemas.microsoft.com/office/drawing/2014/main" id="{9AC0DD8B-F0C6-5B23-CDE4-56CBC650270D}"/>
              </a:ext>
            </a:extLst>
          </p:cNvPr>
          <p:cNvSpPr txBox="1"/>
          <p:nvPr/>
        </p:nvSpPr>
        <p:spPr>
          <a:xfrm>
            <a:off x="9190430" y="986997"/>
            <a:ext cx="2657158" cy="307777"/>
          </a:xfrm>
          <a:prstGeom prst="rect">
            <a:avLst/>
          </a:prstGeom>
          <a:noFill/>
        </p:spPr>
        <p:txBody>
          <a:bodyPr wrap="square" rtlCol="0">
            <a:spAutoFit/>
          </a:bodyPr>
          <a:lstStyle/>
          <a:p>
            <a:r>
              <a:rPr lang="en-GB" sz="1400" dirty="0">
                <a:latin typeface="Objektiv Mk2 Trial" panose="020B0502020204020203" pitchFamily="34" charset="0"/>
                <a:cs typeface="Objektiv Mk2 Trial" panose="020B0502020204020203" pitchFamily="34" charset="0"/>
              </a:rPr>
              <a:t>Have a goodbye ritual. </a:t>
            </a:r>
          </a:p>
        </p:txBody>
      </p:sp>
      <p:sp>
        <p:nvSpPr>
          <p:cNvPr id="12" name="TextBox 11">
            <a:extLst>
              <a:ext uri="{FF2B5EF4-FFF2-40B4-BE49-F238E27FC236}">
                <a16:creationId xmlns:a16="http://schemas.microsoft.com/office/drawing/2014/main" id="{F2EA39FD-3E91-CD12-02EB-0D5D3A77AFCA}"/>
              </a:ext>
            </a:extLst>
          </p:cNvPr>
          <p:cNvSpPr txBox="1"/>
          <p:nvPr/>
        </p:nvSpPr>
        <p:spPr>
          <a:xfrm>
            <a:off x="2447429" y="2743215"/>
            <a:ext cx="2657158" cy="523220"/>
          </a:xfrm>
          <a:prstGeom prst="rect">
            <a:avLst/>
          </a:prstGeom>
          <a:noFill/>
        </p:spPr>
        <p:txBody>
          <a:bodyPr wrap="square" rtlCol="0">
            <a:spAutoFit/>
          </a:bodyPr>
          <a:lstStyle/>
          <a:p>
            <a:pPr algn="ctr"/>
            <a:r>
              <a:rPr lang="en-GB" sz="1400" dirty="0">
                <a:latin typeface="Objektiv Mk2 Trial" panose="020B0502020204020203" pitchFamily="34" charset="0"/>
                <a:cs typeface="Objektiv Mk2 Trial" panose="020B0502020204020203" pitchFamily="34" charset="0"/>
              </a:rPr>
              <a:t>Teach your child calming strategies. </a:t>
            </a:r>
          </a:p>
        </p:txBody>
      </p:sp>
      <p:sp>
        <p:nvSpPr>
          <p:cNvPr id="14" name="TextBox 13">
            <a:extLst>
              <a:ext uri="{FF2B5EF4-FFF2-40B4-BE49-F238E27FC236}">
                <a16:creationId xmlns:a16="http://schemas.microsoft.com/office/drawing/2014/main" id="{B05862B5-25A5-7B73-D6B9-D69F7E37FB13}"/>
              </a:ext>
            </a:extLst>
          </p:cNvPr>
          <p:cNvSpPr txBox="1"/>
          <p:nvPr/>
        </p:nvSpPr>
        <p:spPr>
          <a:xfrm>
            <a:off x="6912546" y="2689911"/>
            <a:ext cx="3172287" cy="738664"/>
          </a:xfrm>
          <a:prstGeom prst="rect">
            <a:avLst/>
          </a:prstGeom>
          <a:noFill/>
        </p:spPr>
        <p:txBody>
          <a:bodyPr wrap="square" rtlCol="0">
            <a:spAutoFit/>
          </a:bodyPr>
          <a:lstStyle/>
          <a:p>
            <a:pPr algn="ctr"/>
            <a:r>
              <a:rPr lang="en-GB" sz="1400" dirty="0">
                <a:solidFill>
                  <a:srgbClr val="000000"/>
                </a:solidFill>
                <a:effectLst/>
                <a:latin typeface="Objektiv Mk2 Trial" panose="020B0502020204020203" pitchFamily="34" charset="0"/>
                <a:ea typeface="Calibri" panose="020F0502020204030204" pitchFamily="34" charset="0"/>
                <a:cs typeface="Objektiv Mk2 Trial" panose="020B0502020204020203" pitchFamily="34" charset="0"/>
              </a:rPr>
              <a:t>Decide on a goal, then break it down into small steps and work up to bigger challenges.</a:t>
            </a:r>
            <a:endParaRPr lang="en-GB" sz="1400" dirty="0">
              <a:latin typeface="Objektiv Mk2 Trial" panose="020B0502020204020203" pitchFamily="34" charset="0"/>
              <a:cs typeface="Objektiv Mk2 Trial" panose="020B0502020204020203" pitchFamily="34" charset="0"/>
            </a:endParaRPr>
          </a:p>
        </p:txBody>
      </p:sp>
      <p:sp>
        <p:nvSpPr>
          <p:cNvPr id="15" name="TextBox 14">
            <a:extLst>
              <a:ext uri="{FF2B5EF4-FFF2-40B4-BE49-F238E27FC236}">
                <a16:creationId xmlns:a16="http://schemas.microsoft.com/office/drawing/2014/main" id="{8C426606-693A-6596-0D16-F872B43F25EC}"/>
              </a:ext>
            </a:extLst>
          </p:cNvPr>
          <p:cNvSpPr txBox="1"/>
          <p:nvPr/>
        </p:nvSpPr>
        <p:spPr>
          <a:xfrm>
            <a:off x="981654" y="5105997"/>
            <a:ext cx="2567791" cy="307777"/>
          </a:xfrm>
          <a:prstGeom prst="rect">
            <a:avLst/>
          </a:prstGeom>
          <a:noFill/>
        </p:spPr>
        <p:txBody>
          <a:bodyPr wrap="square" rtlCol="0">
            <a:spAutoFit/>
          </a:bodyPr>
          <a:lstStyle/>
          <a:p>
            <a:pPr algn="ctr"/>
            <a:r>
              <a:rPr lang="en-GB" sz="1400" dirty="0">
                <a:latin typeface="Objektiv Mk2 Trial" panose="020B0502020204020203" pitchFamily="34" charset="0"/>
                <a:cs typeface="Objektiv Mk2 Trial" panose="020B0502020204020203" pitchFamily="34" charset="0"/>
              </a:rPr>
              <a:t>Model a positive goodbye. </a:t>
            </a:r>
          </a:p>
        </p:txBody>
      </p:sp>
      <p:sp>
        <p:nvSpPr>
          <p:cNvPr id="16" name="TextBox 15">
            <a:extLst>
              <a:ext uri="{FF2B5EF4-FFF2-40B4-BE49-F238E27FC236}">
                <a16:creationId xmlns:a16="http://schemas.microsoft.com/office/drawing/2014/main" id="{4C12D6F6-E59E-5DCD-AC32-3807E9C5B542}"/>
              </a:ext>
            </a:extLst>
          </p:cNvPr>
          <p:cNvSpPr txBox="1"/>
          <p:nvPr/>
        </p:nvSpPr>
        <p:spPr>
          <a:xfrm>
            <a:off x="4631339" y="5058401"/>
            <a:ext cx="3210992" cy="523220"/>
          </a:xfrm>
          <a:prstGeom prst="rect">
            <a:avLst/>
          </a:prstGeom>
          <a:noFill/>
        </p:spPr>
        <p:txBody>
          <a:bodyPr wrap="square" rtlCol="0">
            <a:spAutoFit/>
          </a:bodyPr>
          <a:lstStyle/>
          <a:p>
            <a:pPr algn="ctr"/>
            <a:r>
              <a:rPr lang="en-GB" sz="1400" dirty="0">
                <a:latin typeface="Objektiv Mk2 Trial" panose="020B0502020204020203" pitchFamily="34" charset="0"/>
                <a:cs typeface="Objektiv Mk2 Trial" panose="020B0502020204020203" pitchFamily="34" charset="0"/>
              </a:rPr>
              <a:t>Acknowledge your child’s feelings and validate them.</a:t>
            </a:r>
          </a:p>
        </p:txBody>
      </p:sp>
      <p:sp>
        <p:nvSpPr>
          <p:cNvPr id="18" name="TextBox 17">
            <a:extLst>
              <a:ext uri="{FF2B5EF4-FFF2-40B4-BE49-F238E27FC236}">
                <a16:creationId xmlns:a16="http://schemas.microsoft.com/office/drawing/2014/main" id="{5C054C56-23FC-12D6-9391-157520BE8117}"/>
              </a:ext>
            </a:extLst>
          </p:cNvPr>
          <p:cNvSpPr txBox="1"/>
          <p:nvPr/>
        </p:nvSpPr>
        <p:spPr>
          <a:xfrm>
            <a:off x="9007799" y="5004387"/>
            <a:ext cx="3022423" cy="523220"/>
          </a:xfrm>
          <a:prstGeom prst="rect">
            <a:avLst/>
          </a:prstGeom>
          <a:noFill/>
        </p:spPr>
        <p:txBody>
          <a:bodyPr wrap="square" rtlCol="0">
            <a:spAutoFit/>
          </a:bodyPr>
          <a:lstStyle/>
          <a:p>
            <a:pPr algn="ctr"/>
            <a:r>
              <a:rPr lang="en-GB" sz="1400" dirty="0">
                <a:latin typeface="Objektiv Mk2 Trial" panose="020B0502020204020203" pitchFamily="34" charset="0"/>
                <a:cs typeface="Objektiv Mk2 Trial" panose="020B0502020204020203" pitchFamily="34" charset="0"/>
              </a:rPr>
              <a:t>Talk to your child’s teacher about their anxiety. </a:t>
            </a:r>
          </a:p>
        </p:txBody>
      </p:sp>
      <p:pic>
        <p:nvPicPr>
          <p:cNvPr id="1028" name="Picture 4" descr="6,400+ Christmas Teddy Bear Illustrations, Royalty-Free Vector Graphics &amp; Clip  Art - iStock | Christmas gift, Christmas tree, Christmas toy">
            <a:extLst>
              <a:ext uri="{FF2B5EF4-FFF2-40B4-BE49-F238E27FC236}">
                <a16:creationId xmlns:a16="http://schemas.microsoft.com/office/drawing/2014/main" id="{1F6A2C73-4D54-74D2-7497-511A37830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57" y="1262866"/>
            <a:ext cx="1248860" cy="1299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ds Daily Routine Images - Free Download on Freepik">
            <a:extLst>
              <a:ext uri="{FF2B5EF4-FFF2-40B4-BE49-F238E27FC236}">
                <a16:creationId xmlns:a16="http://schemas.microsoft.com/office/drawing/2014/main" id="{DAE10110-C42B-3BCF-F815-9AA93717D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421" y="1154758"/>
            <a:ext cx="1516166" cy="1516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st Bump Color SVG Best Buds Forever Baby Father Mother - Etsy UK">
            <a:extLst>
              <a:ext uri="{FF2B5EF4-FFF2-40B4-BE49-F238E27FC236}">
                <a16:creationId xmlns:a16="http://schemas.microsoft.com/office/drawing/2014/main" id="{4F1642E5-9CF4-1D17-CDAA-61ABD1C8C9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167"/>
          <a:stretch/>
        </p:blipFill>
        <p:spPr bwMode="auto">
          <a:xfrm>
            <a:off x="9361838" y="1446567"/>
            <a:ext cx="1721251" cy="9648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ree Deep Breaths – Less Stress and More Focus – QuietSpacing">
            <a:extLst>
              <a:ext uri="{FF2B5EF4-FFF2-40B4-BE49-F238E27FC236}">
                <a16:creationId xmlns:a16="http://schemas.microsoft.com/office/drawing/2014/main" id="{8CB47BAD-395F-AEC8-EFE6-623F002279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572" b="51240"/>
          <a:stretch/>
        </p:blipFill>
        <p:spPr bwMode="auto">
          <a:xfrm>
            <a:off x="2326679" y="3826402"/>
            <a:ext cx="911954" cy="9375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ree Deep Breaths – Less Stress and More Focus – QuietSpacing">
            <a:extLst>
              <a:ext uri="{FF2B5EF4-FFF2-40B4-BE49-F238E27FC236}">
                <a16:creationId xmlns:a16="http://schemas.microsoft.com/office/drawing/2014/main" id="{BDA88968-F11E-B585-DB35-C5EFF92835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78" r="53055" b="1"/>
          <a:stretch/>
        </p:blipFill>
        <p:spPr bwMode="auto">
          <a:xfrm>
            <a:off x="3806134" y="3801968"/>
            <a:ext cx="825205" cy="8300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al Png Pic - Goal Clipart Transparent Transparent PNG - 942x788 - Free  Download on NicePNG">
            <a:extLst>
              <a:ext uri="{FF2B5EF4-FFF2-40B4-BE49-F238E27FC236}">
                <a16:creationId xmlns:a16="http://schemas.microsoft.com/office/drawing/2014/main" id="{2BEED9B6-EAAF-7808-4AD9-AF8C65A01A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969" b="90135" l="6195" r="96903">
                        <a14:foregroundMark x1="6637" y1="19283" x2="6637" y2="19283"/>
                        <a14:foregroundMark x1="64602" y1="21076" x2="64602" y2="21076"/>
                        <a14:foregroundMark x1="88053" y1="21076" x2="88053" y2="21076"/>
                        <a14:foregroundMark x1="97345" y1="26009" x2="97345" y2="26009"/>
                        <a14:foregroundMark x1="42478" y1="9417" x2="42478" y2="9417"/>
                        <a14:foregroundMark x1="27434" y1="90135" x2="27434" y2="90135"/>
                      </a14:backgroundRemoval>
                    </a14:imgEffect>
                  </a14:imgLayer>
                </a14:imgProps>
              </a:ext>
              <a:ext uri="{28A0092B-C50C-407E-A947-70E740481C1C}">
                <a14:useLocalDpi xmlns:a14="http://schemas.microsoft.com/office/drawing/2010/main" val="0"/>
              </a:ext>
            </a:extLst>
          </a:blip>
          <a:srcRect/>
          <a:stretch>
            <a:fillRect/>
          </a:stretch>
        </p:blipFill>
        <p:spPr bwMode="auto">
          <a:xfrm>
            <a:off x="7933113" y="3618884"/>
            <a:ext cx="1435133" cy="14160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rents Waving Bye to Little Boy 1219772 Vector Art at Vecteezy">
            <a:extLst>
              <a:ext uri="{FF2B5EF4-FFF2-40B4-BE49-F238E27FC236}">
                <a16:creationId xmlns:a16="http://schemas.microsoft.com/office/drawing/2014/main" id="{0009EBDD-44A8-94C6-609C-0A4B1BB41C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6035" y="5669618"/>
            <a:ext cx="2201288" cy="11006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remium Vector | Young happy mother hug cute little girl">
            <a:extLst>
              <a:ext uri="{FF2B5EF4-FFF2-40B4-BE49-F238E27FC236}">
                <a16:creationId xmlns:a16="http://schemas.microsoft.com/office/drawing/2014/main" id="{8310D5A8-06B7-9317-D9DE-4C6880EE2E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410" t="14857" r="19892" b="13698"/>
          <a:stretch/>
        </p:blipFill>
        <p:spPr bwMode="auto">
          <a:xfrm>
            <a:off x="5848262" y="5732767"/>
            <a:ext cx="777146" cy="110064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490+ Parent Teacher Talking Illustrations, Royalty-Free Vector Graphics &amp; Clip  Art - iStock | Parent teacher conference">
            <a:extLst>
              <a:ext uri="{FF2B5EF4-FFF2-40B4-BE49-F238E27FC236}">
                <a16:creationId xmlns:a16="http://schemas.microsoft.com/office/drawing/2014/main" id="{6C7E5D58-F7FF-0FE4-32AF-86341E796AC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3135" b="12651"/>
          <a:stretch/>
        </p:blipFill>
        <p:spPr bwMode="auto">
          <a:xfrm>
            <a:off x="9801445" y="5617091"/>
            <a:ext cx="1638916" cy="1216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76FD9FAA-F7FB-530F-CD76-FA0297EEA3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4510" y="284407"/>
            <a:ext cx="2108999" cy="559944"/>
          </a:xfrm>
          <a:prstGeom prst="rect">
            <a:avLst/>
          </a:prstGeom>
        </p:spPr>
      </p:pic>
    </p:spTree>
    <p:extLst>
      <p:ext uri="{BB962C8B-B14F-4D97-AF65-F5344CB8AC3E}">
        <p14:creationId xmlns:p14="http://schemas.microsoft.com/office/powerpoint/2010/main" val="249848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A71A21-6ACD-4A5C-9714-51075C752ECA}"/>
              </a:ext>
            </a:extLst>
          </p:cNvPr>
          <p:cNvSpPr>
            <a:spLocks noChangeArrowheads="1"/>
          </p:cNvSpPr>
          <p:nvPr/>
        </p:nvSpPr>
        <p:spPr bwMode="auto">
          <a:xfrm>
            <a:off x="3565539" y="1398806"/>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70C0"/>
                </a:solidFill>
                <a:effectLst/>
                <a:latin typeface="Objektiv Mk2 Trial" panose="020B0502020204020203" pitchFamily="34" charset="0"/>
                <a:ea typeface="Calibri" panose="020F0502020204030204" pitchFamily="34" charset="0"/>
                <a:cs typeface="Objektiv Mk2 Trial" panose="020B0502020204020203" pitchFamily="34" charset="0"/>
              </a:rPr>
              <a:t>Starting Back to School</a:t>
            </a:r>
            <a:endParaRPr kumimoji="0" lang="en-GB" altLang="en-US" sz="3200" b="0" i="0" u="none" strike="noStrike" cap="none" normalizeH="0" baseline="0" dirty="0">
              <a:ln>
                <a:noFill/>
              </a:ln>
              <a:solidFill>
                <a:schemeClr val="tx1"/>
              </a:solidFill>
              <a:effectLst/>
              <a:latin typeface="Objektiv Mk2 Trial" panose="020B0502020204020203" pitchFamily="34" charset="0"/>
              <a:cs typeface="Objektiv Mk2 Trial" panose="020B0502020204020203" pitchFamily="34" charset="0"/>
            </a:endParaRPr>
          </a:p>
        </p:txBody>
      </p:sp>
      <p:sp>
        <p:nvSpPr>
          <p:cNvPr id="5" name="Rectangle 3">
            <a:extLst>
              <a:ext uri="{FF2B5EF4-FFF2-40B4-BE49-F238E27FC236}">
                <a16:creationId xmlns:a16="http://schemas.microsoft.com/office/drawing/2014/main" id="{5F8669AE-397B-4E82-93F7-3DB2CACF3501}"/>
              </a:ext>
            </a:extLst>
          </p:cNvPr>
          <p:cNvSpPr>
            <a:spLocks noChangeArrowheads="1"/>
          </p:cNvSpPr>
          <p:nvPr/>
        </p:nvSpPr>
        <p:spPr bwMode="auto">
          <a:xfrm>
            <a:off x="3911600" y="2108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4257D00E-D170-5CF8-6C3B-ED5717D16D6A}"/>
              </a:ext>
            </a:extLst>
          </p:cNvPr>
          <p:cNvSpPr txBox="1"/>
          <p:nvPr/>
        </p:nvSpPr>
        <p:spPr>
          <a:xfrm>
            <a:off x="3459283" y="4367207"/>
            <a:ext cx="5919008" cy="323093"/>
          </a:xfrm>
          <a:prstGeom prst="rect">
            <a:avLst/>
          </a:prstGeom>
          <a:noFill/>
        </p:spPr>
        <p:txBody>
          <a:bodyPr wrap="square">
            <a:spAutoFit/>
          </a:bodyPr>
          <a:lstStyle/>
          <a:p>
            <a:pPr eaLnBrk="0" fontAlgn="base" hangingPunct="0">
              <a:spcBef>
                <a:spcPct val="0"/>
              </a:spcBef>
              <a:spcAft>
                <a:spcPct val="0"/>
              </a:spcAft>
            </a:pPr>
            <a:endParaRPr lang="en-GB" altLang="en-US" sz="1800" dirty="0"/>
          </a:p>
        </p:txBody>
      </p:sp>
      <p:pic>
        <p:nvPicPr>
          <p:cNvPr id="2" name="Picture 1" descr="Logo, company name&#10;&#10;Description automatically generated">
            <a:extLst>
              <a:ext uri="{FF2B5EF4-FFF2-40B4-BE49-F238E27FC236}">
                <a16:creationId xmlns:a16="http://schemas.microsoft.com/office/drawing/2014/main" id="{3BDB3E92-F631-2113-3991-0F1C507FF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745" y="333177"/>
            <a:ext cx="2813709" cy="747046"/>
          </a:xfrm>
          <a:prstGeom prst="rect">
            <a:avLst/>
          </a:prstGeom>
        </p:spPr>
      </p:pic>
      <p:pic>
        <p:nvPicPr>
          <p:cNvPr id="3084" name="Picture 12" descr="101,100+ Back To School Illustrations, Royalty-Free Vector Graphics &amp; Clip  Art - iStock | School supplies, Back to school background, Back to school  shopping">
            <a:extLst>
              <a:ext uri="{FF2B5EF4-FFF2-40B4-BE49-F238E27FC236}">
                <a16:creationId xmlns:a16="http://schemas.microsoft.com/office/drawing/2014/main" id="{09915907-FA76-BC1E-9AEC-7D7424BC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351" y="2426784"/>
            <a:ext cx="5103668" cy="372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9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668376-04F9-4D96-A56F-8EC955D6150B}"/>
              </a:ext>
            </a:extLst>
          </p:cNvPr>
          <p:cNvSpPr/>
          <p:nvPr/>
        </p:nvSpPr>
        <p:spPr>
          <a:xfrm>
            <a:off x="3916018" y="101046"/>
            <a:ext cx="4359965" cy="59966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D7E61C8-E41D-4178-AE6E-3D5A7912A00E}"/>
              </a:ext>
            </a:extLst>
          </p:cNvPr>
          <p:cNvSpPr txBox="1"/>
          <p:nvPr/>
        </p:nvSpPr>
        <p:spPr>
          <a:xfrm>
            <a:off x="3916018" y="152398"/>
            <a:ext cx="4068417" cy="461665"/>
          </a:xfrm>
          <a:prstGeom prst="rect">
            <a:avLst/>
          </a:prstGeom>
          <a:noFill/>
        </p:spPr>
        <p:txBody>
          <a:bodyPr wrap="square" rtlCol="0">
            <a:spAutoFit/>
          </a:bodyPr>
          <a:lstStyle/>
          <a:p>
            <a:pPr algn="ctr"/>
            <a:r>
              <a:rPr lang="en-GB" sz="2400" dirty="0">
                <a:solidFill>
                  <a:schemeClr val="bg1"/>
                </a:solidFill>
                <a:latin typeface="Objektiv Mk2 Trial" panose="020B0502020204020203" pitchFamily="34" charset="0"/>
                <a:ea typeface="HelloBigSky" panose="02000603000000000000" pitchFamily="2" charset="0"/>
                <a:cs typeface="Objektiv Mk2 Trial" panose="020B0502020204020203" pitchFamily="34" charset="0"/>
              </a:rPr>
              <a:t>Communication Passport</a:t>
            </a:r>
          </a:p>
        </p:txBody>
      </p:sp>
      <p:sp>
        <p:nvSpPr>
          <p:cNvPr id="11" name="TextBox 10">
            <a:extLst>
              <a:ext uri="{FF2B5EF4-FFF2-40B4-BE49-F238E27FC236}">
                <a16:creationId xmlns:a16="http://schemas.microsoft.com/office/drawing/2014/main" id="{29F16858-D40D-4E1E-80EA-06F26A84EDE6}"/>
              </a:ext>
            </a:extLst>
          </p:cNvPr>
          <p:cNvSpPr txBox="1"/>
          <p:nvPr/>
        </p:nvSpPr>
        <p:spPr>
          <a:xfrm>
            <a:off x="993499" y="182185"/>
            <a:ext cx="1563757" cy="369332"/>
          </a:xfrm>
          <a:prstGeom prst="rect">
            <a:avLst/>
          </a:prstGeom>
          <a:noFill/>
        </p:spPr>
        <p:txBody>
          <a:bodyPr wrap="square" rtlCol="0">
            <a:spAutoFit/>
          </a:bodyPr>
          <a:lstStyle/>
          <a:p>
            <a:r>
              <a:rPr lang="en-GB" dirty="0">
                <a:latin typeface="Objektiv Mk2 Trial" panose="020B0502020204020203" pitchFamily="34" charset="0"/>
                <a:ea typeface="HelloBigSky" panose="02000603000000000000" pitchFamily="2" charset="0"/>
                <a:cs typeface="Objektiv Mk2 Trial" panose="020B0502020204020203" pitchFamily="34" charset="0"/>
              </a:rPr>
              <a:t>My name is</a:t>
            </a:r>
          </a:p>
        </p:txBody>
      </p:sp>
      <p:sp>
        <p:nvSpPr>
          <p:cNvPr id="12" name="TextBox 11">
            <a:extLst>
              <a:ext uri="{FF2B5EF4-FFF2-40B4-BE49-F238E27FC236}">
                <a16:creationId xmlns:a16="http://schemas.microsoft.com/office/drawing/2014/main" id="{F1F9E1F8-1134-491F-9161-F7A4997316A2}"/>
              </a:ext>
            </a:extLst>
          </p:cNvPr>
          <p:cNvSpPr txBox="1"/>
          <p:nvPr/>
        </p:nvSpPr>
        <p:spPr>
          <a:xfrm>
            <a:off x="848881" y="2347529"/>
            <a:ext cx="1879411" cy="369332"/>
          </a:xfrm>
          <a:prstGeom prst="rect">
            <a:avLst/>
          </a:prstGeom>
          <a:noFill/>
        </p:spPr>
        <p:txBody>
          <a:bodyPr wrap="square" rtlCol="0">
            <a:spAutoFit/>
          </a:bodyPr>
          <a:lstStyle/>
          <a:p>
            <a:r>
              <a:rPr lang="en-GB" dirty="0">
                <a:latin typeface="Objektiv Mk2 Trial" panose="020B0502020204020203" pitchFamily="34" charset="0"/>
                <a:ea typeface="HelloBigSky" panose="02000603000000000000" pitchFamily="2" charset="0"/>
                <a:cs typeface="Objektiv Mk2 Trial" panose="020B0502020204020203" pitchFamily="34" charset="0"/>
              </a:rPr>
              <a:t>One thing I like</a:t>
            </a:r>
          </a:p>
        </p:txBody>
      </p:sp>
      <p:sp>
        <p:nvSpPr>
          <p:cNvPr id="13" name="TextBox 12">
            <a:extLst>
              <a:ext uri="{FF2B5EF4-FFF2-40B4-BE49-F238E27FC236}">
                <a16:creationId xmlns:a16="http://schemas.microsoft.com/office/drawing/2014/main" id="{D1642BF4-6581-4252-93A5-CB533CD114EE}"/>
              </a:ext>
            </a:extLst>
          </p:cNvPr>
          <p:cNvSpPr txBox="1"/>
          <p:nvPr/>
        </p:nvSpPr>
        <p:spPr>
          <a:xfrm>
            <a:off x="596559" y="4556045"/>
            <a:ext cx="2507975" cy="369332"/>
          </a:xfrm>
          <a:prstGeom prst="rect">
            <a:avLst/>
          </a:prstGeom>
          <a:noFill/>
        </p:spPr>
        <p:txBody>
          <a:bodyPr wrap="square" rtlCol="0">
            <a:spAutoFit/>
          </a:bodyPr>
          <a:lstStyle/>
          <a:p>
            <a:r>
              <a:rPr lang="en-GB" dirty="0">
                <a:latin typeface="Objektiv Mk2 Trial" panose="020B0502020204020203" pitchFamily="34" charset="0"/>
                <a:ea typeface="HelloBigSky" panose="02000603000000000000" pitchFamily="2" charset="0"/>
                <a:cs typeface="Objektiv Mk2 Trial" panose="020B0502020204020203" pitchFamily="34" charset="0"/>
              </a:rPr>
              <a:t>One thing I don’t like</a:t>
            </a:r>
          </a:p>
        </p:txBody>
      </p:sp>
      <p:sp>
        <p:nvSpPr>
          <p:cNvPr id="14" name="Rectangle 13">
            <a:extLst>
              <a:ext uri="{FF2B5EF4-FFF2-40B4-BE49-F238E27FC236}">
                <a16:creationId xmlns:a16="http://schemas.microsoft.com/office/drawing/2014/main" id="{B815165C-65CE-4055-BA86-A80079C9299C}"/>
              </a:ext>
            </a:extLst>
          </p:cNvPr>
          <p:cNvSpPr/>
          <p:nvPr/>
        </p:nvSpPr>
        <p:spPr>
          <a:xfrm>
            <a:off x="3833191" y="1039262"/>
            <a:ext cx="7017027" cy="2229851"/>
          </a:xfrm>
          <a:custGeom>
            <a:avLst/>
            <a:gdLst>
              <a:gd name="connsiteX0" fmla="*/ 0 w 7017027"/>
              <a:gd name="connsiteY0" fmla="*/ 0 h 2229851"/>
              <a:gd name="connsiteX1" fmla="*/ 708082 w 7017027"/>
              <a:gd name="connsiteY1" fmla="*/ 0 h 2229851"/>
              <a:gd name="connsiteX2" fmla="*/ 1416164 w 7017027"/>
              <a:gd name="connsiteY2" fmla="*/ 0 h 2229851"/>
              <a:gd name="connsiteX3" fmla="*/ 2194416 w 7017027"/>
              <a:gd name="connsiteY3" fmla="*/ 0 h 2229851"/>
              <a:gd name="connsiteX4" fmla="*/ 2621816 w 7017027"/>
              <a:gd name="connsiteY4" fmla="*/ 0 h 2229851"/>
              <a:gd name="connsiteX5" fmla="*/ 3119387 w 7017027"/>
              <a:gd name="connsiteY5" fmla="*/ 0 h 2229851"/>
              <a:gd name="connsiteX6" fmla="*/ 3827469 w 7017027"/>
              <a:gd name="connsiteY6" fmla="*/ 0 h 2229851"/>
              <a:gd name="connsiteX7" fmla="*/ 4325040 w 7017027"/>
              <a:gd name="connsiteY7" fmla="*/ 0 h 2229851"/>
              <a:gd name="connsiteX8" fmla="*/ 5103292 w 7017027"/>
              <a:gd name="connsiteY8" fmla="*/ 0 h 2229851"/>
              <a:gd name="connsiteX9" fmla="*/ 5741204 w 7017027"/>
              <a:gd name="connsiteY9" fmla="*/ 0 h 2229851"/>
              <a:gd name="connsiteX10" fmla="*/ 7017027 w 7017027"/>
              <a:gd name="connsiteY10" fmla="*/ 0 h 2229851"/>
              <a:gd name="connsiteX11" fmla="*/ 7017027 w 7017027"/>
              <a:gd name="connsiteY11" fmla="*/ 557463 h 2229851"/>
              <a:gd name="connsiteX12" fmla="*/ 7017027 w 7017027"/>
              <a:gd name="connsiteY12" fmla="*/ 1159523 h 2229851"/>
              <a:gd name="connsiteX13" fmla="*/ 7017027 w 7017027"/>
              <a:gd name="connsiteY13" fmla="*/ 1739284 h 2229851"/>
              <a:gd name="connsiteX14" fmla="*/ 7017027 w 7017027"/>
              <a:gd name="connsiteY14" fmla="*/ 2229851 h 2229851"/>
              <a:gd name="connsiteX15" fmla="*/ 6308945 w 7017027"/>
              <a:gd name="connsiteY15" fmla="*/ 2229851 h 2229851"/>
              <a:gd name="connsiteX16" fmla="*/ 5881544 w 7017027"/>
              <a:gd name="connsiteY16" fmla="*/ 2229851 h 2229851"/>
              <a:gd name="connsiteX17" fmla="*/ 5454144 w 7017027"/>
              <a:gd name="connsiteY17" fmla="*/ 2229851 h 2229851"/>
              <a:gd name="connsiteX18" fmla="*/ 4886402 w 7017027"/>
              <a:gd name="connsiteY18" fmla="*/ 2229851 h 2229851"/>
              <a:gd name="connsiteX19" fmla="*/ 4459002 w 7017027"/>
              <a:gd name="connsiteY19" fmla="*/ 2229851 h 2229851"/>
              <a:gd name="connsiteX20" fmla="*/ 3821090 w 7017027"/>
              <a:gd name="connsiteY20" fmla="*/ 2229851 h 2229851"/>
              <a:gd name="connsiteX21" fmla="*/ 3253349 w 7017027"/>
              <a:gd name="connsiteY21" fmla="*/ 2229851 h 2229851"/>
              <a:gd name="connsiteX22" fmla="*/ 2755778 w 7017027"/>
              <a:gd name="connsiteY22" fmla="*/ 2229851 h 2229851"/>
              <a:gd name="connsiteX23" fmla="*/ 2117866 w 7017027"/>
              <a:gd name="connsiteY23" fmla="*/ 2229851 h 2229851"/>
              <a:gd name="connsiteX24" fmla="*/ 1620295 w 7017027"/>
              <a:gd name="connsiteY24" fmla="*/ 2229851 h 2229851"/>
              <a:gd name="connsiteX25" fmla="*/ 982384 w 7017027"/>
              <a:gd name="connsiteY25" fmla="*/ 2229851 h 2229851"/>
              <a:gd name="connsiteX26" fmla="*/ 0 w 7017027"/>
              <a:gd name="connsiteY26" fmla="*/ 2229851 h 2229851"/>
              <a:gd name="connsiteX27" fmla="*/ 0 w 7017027"/>
              <a:gd name="connsiteY27" fmla="*/ 1650090 h 2229851"/>
              <a:gd name="connsiteX28" fmla="*/ 0 w 7017027"/>
              <a:gd name="connsiteY28" fmla="*/ 1114926 h 2229851"/>
              <a:gd name="connsiteX29" fmla="*/ 0 w 7017027"/>
              <a:gd name="connsiteY29" fmla="*/ 579761 h 2229851"/>
              <a:gd name="connsiteX30" fmla="*/ 0 w 7017027"/>
              <a:gd name="connsiteY30" fmla="*/ 0 h 22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17027" h="2229851" fill="none" extrusionOk="0">
                <a:moveTo>
                  <a:pt x="0" y="0"/>
                </a:moveTo>
                <a:cubicBezTo>
                  <a:pt x="175596" y="22558"/>
                  <a:pt x="491101" y="-4482"/>
                  <a:pt x="708082" y="0"/>
                </a:cubicBezTo>
                <a:cubicBezTo>
                  <a:pt x="925063" y="4482"/>
                  <a:pt x="1071075" y="-17881"/>
                  <a:pt x="1416164" y="0"/>
                </a:cubicBezTo>
                <a:cubicBezTo>
                  <a:pt x="1761253" y="17881"/>
                  <a:pt x="1882367" y="-23798"/>
                  <a:pt x="2194416" y="0"/>
                </a:cubicBezTo>
                <a:cubicBezTo>
                  <a:pt x="2506465" y="23798"/>
                  <a:pt x="2450920" y="8962"/>
                  <a:pt x="2621816" y="0"/>
                </a:cubicBezTo>
                <a:cubicBezTo>
                  <a:pt x="2792712" y="-8962"/>
                  <a:pt x="2901756" y="4687"/>
                  <a:pt x="3119387" y="0"/>
                </a:cubicBezTo>
                <a:cubicBezTo>
                  <a:pt x="3337018" y="-4687"/>
                  <a:pt x="3489458" y="-27294"/>
                  <a:pt x="3827469" y="0"/>
                </a:cubicBezTo>
                <a:cubicBezTo>
                  <a:pt x="4165480" y="27294"/>
                  <a:pt x="4134138" y="-10461"/>
                  <a:pt x="4325040" y="0"/>
                </a:cubicBezTo>
                <a:cubicBezTo>
                  <a:pt x="4515942" y="10461"/>
                  <a:pt x="4935358" y="-14589"/>
                  <a:pt x="5103292" y="0"/>
                </a:cubicBezTo>
                <a:cubicBezTo>
                  <a:pt x="5271226" y="14589"/>
                  <a:pt x="5543597" y="774"/>
                  <a:pt x="5741204" y="0"/>
                </a:cubicBezTo>
                <a:cubicBezTo>
                  <a:pt x="5938811" y="-774"/>
                  <a:pt x="6604085" y="-33049"/>
                  <a:pt x="7017027" y="0"/>
                </a:cubicBezTo>
                <a:cubicBezTo>
                  <a:pt x="6990091" y="207215"/>
                  <a:pt x="7022094" y="386147"/>
                  <a:pt x="7017027" y="557463"/>
                </a:cubicBezTo>
                <a:cubicBezTo>
                  <a:pt x="7011960" y="728779"/>
                  <a:pt x="7032778" y="889813"/>
                  <a:pt x="7017027" y="1159523"/>
                </a:cubicBezTo>
                <a:cubicBezTo>
                  <a:pt x="7001276" y="1429233"/>
                  <a:pt x="7041570" y="1506816"/>
                  <a:pt x="7017027" y="1739284"/>
                </a:cubicBezTo>
                <a:cubicBezTo>
                  <a:pt x="6992484" y="1971752"/>
                  <a:pt x="7038019" y="2026598"/>
                  <a:pt x="7017027" y="2229851"/>
                </a:cubicBezTo>
                <a:cubicBezTo>
                  <a:pt x="6858096" y="2264887"/>
                  <a:pt x="6594836" y="2249806"/>
                  <a:pt x="6308945" y="2229851"/>
                </a:cubicBezTo>
                <a:cubicBezTo>
                  <a:pt x="6023054" y="2209896"/>
                  <a:pt x="5974050" y="2213185"/>
                  <a:pt x="5881544" y="2229851"/>
                </a:cubicBezTo>
                <a:cubicBezTo>
                  <a:pt x="5789038" y="2246517"/>
                  <a:pt x="5618592" y="2227239"/>
                  <a:pt x="5454144" y="2229851"/>
                </a:cubicBezTo>
                <a:cubicBezTo>
                  <a:pt x="5289696" y="2232463"/>
                  <a:pt x="5104915" y="2246124"/>
                  <a:pt x="4886402" y="2229851"/>
                </a:cubicBezTo>
                <a:cubicBezTo>
                  <a:pt x="4667889" y="2213578"/>
                  <a:pt x="4587516" y="2232468"/>
                  <a:pt x="4459002" y="2229851"/>
                </a:cubicBezTo>
                <a:cubicBezTo>
                  <a:pt x="4330488" y="2227234"/>
                  <a:pt x="4026137" y="2199689"/>
                  <a:pt x="3821090" y="2229851"/>
                </a:cubicBezTo>
                <a:cubicBezTo>
                  <a:pt x="3616043" y="2260013"/>
                  <a:pt x="3387295" y="2248102"/>
                  <a:pt x="3253349" y="2229851"/>
                </a:cubicBezTo>
                <a:cubicBezTo>
                  <a:pt x="3119403" y="2211600"/>
                  <a:pt x="2892314" y="2211751"/>
                  <a:pt x="2755778" y="2229851"/>
                </a:cubicBezTo>
                <a:cubicBezTo>
                  <a:pt x="2619242" y="2247951"/>
                  <a:pt x="2396446" y="2222803"/>
                  <a:pt x="2117866" y="2229851"/>
                </a:cubicBezTo>
                <a:cubicBezTo>
                  <a:pt x="1839286" y="2236899"/>
                  <a:pt x="1789095" y="2253377"/>
                  <a:pt x="1620295" y="2229851"/>
                </a:cubicBezTo>
                <a:cubicBezTo>
                  <a:pt x="1451495" y="2206325"/>
                  <a:pt x="1301266" y="2205824"/>
                  <a:pt x="982384" y="2229851"/>
                </a:cubicBezTo>
                <a:cubicBezTo>
                  <a:pt x="663502" y="2253878"/>
                  <a:pt x="217149" y="2212870"/>
                  <a:pt x="0" y="2229851"/>
                </a:cubicBezTo>
                <a:cubicBezTo>
                  <a:pt x="19973" y="2021129"/>
                  <a:pt x="22034" y="1811325"/>
                  <a:pt x="0" y="1650090"/>
                </a:cubicBezTo>
                <a:cubicBezTo>
                  <a:pt x="-22034" y="1488855"/>
                  <a:pt x="24950" y="1269232"/>
                  <a:pt x="0" y="1114926"/>
                </a:cubicBezTo>
                <a:cubicBezTo>
                  <a:pt x="-24950" y="960620"/>
                  <a:pt x="-7170" y="787982"/>
                  <a:pt x="0" y="579761"/>
                </a:cubicBezTo>
                <a:cubicBezTo>
                  <a:pt x="7170" y="371540"/>
                  <a:pt x="10924" y="286294"/>
                  <a:pt x="0" y="0"/>
                </a:cubicBezTo>
                <a:close/>
              </a:path>
              <a:path w="7017027" h="2229851" stroke="0" extrusionOk="0">
                <a:moveTo>
                  <a:pt x="0" y="0"/>
                </a:moveTo>
                <a:cubicBezTo>
                  <a:pt x="117586" y="23512"/>
                  <a:pt x="334465" y="14180"/>
                  <a:pt x="497571" y="0"/>
                </a:cubicBezTo>
                <a:cubicBezTo>
                  <a:pt x="660677" y="-14180"/>
                  <a:pt x="845734" y="7260"/>
                  <a:pt x="1065312" y="0"/>
                </a:cubicBezTo>
                <a:cubicBezTo>
                  <a:pt x="1284890" y="-7260"/>
                  <a:pt x="1353699" y="-6835"/>
                  <a:pt x="1633054" y="0"/>
                </a:cubicBezTo>
                <a:cubicBezTo>
                  <a:pt x="1912409" y="6835"/>
                  <a:pt x="2142250" y="-25845"/>
                  <a:pt x="2341135" y="0"/>
                </a:cubicBezTo>
                <a:cubicBezTo>
                  <a:pt x="2540020" y="25845"/>
                  <a:pt x="2868275" y="-1886"/>
                  <a:pt x="3049217" y="0"/>
                </a:cubicBezTo>
                <a:cubicBezTo>
                  <a:pt x="3230159" y="1886"/>
                  <a:pt x="3506435" y="-20558"/>
                  <a:pt x="3687129" y="0"/>
                </a:cubicBezTo>
                <a:cubicBezTo>
                  <a:pt x="3867823" y="20558"/>
                  <a:pt x="4188352" y="-4666"/>
                  <a:pt x="4465381" y="0"/>
                </a:cubicBezTo>
                <a:cubicBezTo>
                  <a:pt x="4742410" y="4666"/>
                  <a:pt x="4781635" y="-6226"/>
                  <a:pt x="4892782" y="0"/>
                </a:cubicBezTo>
                <a:cubicBezTo>
                  <a:pt x="5003929" y="6226"/>
                  <a:pt x="5235487" y="-16742"/>
                  <a:pt x="5390353" y="0"/>
                </a:cubicBezTo>
                <a:cubicBezTo>
                  <a:pt x="5545219" y="16742"/>
                  <a:pt x="5878500" y="24432"/>
                  <a:pt x="6168605" y="0"/>
                </a:cubicBezTo>
                <a:cubicBezTo>
                  <a:pt x="6458710" y="-24432"/>
                  <a:pt x="6739003" y="24285"/>
                  <a:pt x="7017027" y="0"/>
                </a:cubicBezTo>
                <a:cubicBezTo>
                  <a:pt x="7021470" y="161302"/>
                  <a:pt x="7012268" y="372319"/>
                  <a:pt x="7017027" y="490567"/>
                </a:cubicBezTo>
                <a:cubicBezTo>
                  <a:pt x="7021786" y="608815"/>
                  <a:pt x="6998067" y="818468"/>
                  <a:pt x="7017027" y="981134"/>
                </a:cubicBezTo>
                <a:cubicBezTo>
                  <a:pt x="7035987" y="1143800"/>
                  <a:pt x="7046210" y="1352941"/>
                  <a:pt x="7017027" y="1583194"/>
                </a:cubicBezTo>
                <a:cubicBezTo>
                  <a:pt x="6987844" y="1813447"/>
                  <a:pt x="6986323" y="2068633"/>
                  <a:pt x="7017027" y="2229851"/>
                </a:cubicBezTo>
                <a:cubicBezTo>
                  <a:pt x="6862846" y="2237556"/>
                  <a:pt x="6599907" y="2199683"/>
                  <a:pt x="6308945" y="2229851"/>
                </a:cubicBezTo>
                <a:cubicBezTo>
                  <a:pt x="6017983" y="2260019"/>
                  <a:pt x="6050486" y="2215974"/>
                  <a:pt x="5811374" y="2229851"/>
                </a:cubicBezTo>
                <a:cubicBezTo>
                  <a:pt x="5572262" y="2243728"/>
                  <a:pt x="5434944" y="2239512"/>
                  <a:pt x="5103292" y="2229851"/>
                </a:cubicBezTo>
                <a:cubicBezTo>
                  <a:pt x="4771640" y="2220190"/>
                  <a:pt x="4772168" y="2217931"/>
                  <a:pt x="4675892" y="2229851"/>
                </a:cubicBezTo>
                <a:cubicBezTo>
                  <a:pt x="4579616" y="2241771"/>
                  <a:pt x="4323710" y="2257716"/>
                  <a:pt x="4037980" y="2229851"/>
                </a:cubicBezTo>
                <a:cubicBezTo>
                  <a:pt x="3752250" y="2201986"/>
                  <a:pt x="3654708" y="2247231"/>
                  <a:pt x="3329898" y="2229851"/>
                </a:cubicBezTo>
                <a:cubicBezTo>
                  <a:pt x="3005088" y="2212471"/>
                  <a:pt x="3023217" y="2217627"/>
                  <a:pt x="2902498" y="2229851"/>
                </a:cubicBezTo>
                <a:cubicBezTo>
                  <a:pt x="2781779" y="2242075"/>
                  <a:pt x="2516711" y="2213788"/>
                  <a:pt x="2264586" y="2229851"/>
                </a:cubicBezTo>
                <a:cubicBezTo>
                  <a:pt x="2012461" y="2245914"/>
                  <a:pt x="1897792" y="2246693"/>
                  <a:pt x="1767015" y="2229851"/>
                </a:cubicBezTo>
                <a:cubicBezTo>
                  <a:pt x="1636238" y="2213009"/>
                  <a:pt x="1420613" y="2213334"/>
                  <a:pt x="1199274" y="2229851"/>
                </a:cubicBezTo>
                <a:cubicBezTo>
                  <a:pt x="977935" y="2246368"/>
                  <a:pt x="937537" y="2223990"/>
                  <a:pt x="771873" y="2229851"/>
                </a:cubicBezTo>
                <a:cubicBezTo>
                  <a:pt x="606209" y="2235712"/>
                  <a:pt x="294931" y="2245696"/>
                  <a:pt x="0" y="2229851"/>
                </a:cubicBezTo>
                <a:cubicBezTo>
                  <a:pt x="11832" y="1996635"/>
                  <a:pt x="18416" y="1903521"/>
                  <a:pt x="0" y="1716985"/>
                </a:cubicBezTo>
                <a:cubicBezTo>
                  <a:pt x="-18416" y="1530449"/>
                  <a:pt x="26044" y="1309263"/>
                  <a:pt x="0" y="1159523"/>
                </a:cubicBezTo>
                <a:cubicBezTo>
                  <a:pt x="-26044" y="1009783"/>
                  <a:pt x="21531" y="882627"/>
                  <a:pt x="0" y="646657"/>
                </a:cubicBezTo>
                <a:cubicBezTo>
                  <a:pt x="-21531" y="410687"/>
                  <a:pt x="-1122" y="173456"/>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sd="27094519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C6394E2-D923-4E68-8C8A-513E6C5EE31A}"/>
              </a:ext>
            </a:extLst>
          </p:cNvPr>
          <p:cNvSpPr/>
          <p:nvPr/>
        </p:nvSpPr>
        <p:spPr>
          <a:xfrm>
            <a:off x="3856383" y="3656457"/>
            <a:ext cx="7017027" cy="3049147"/>
          </a:xfrm>
          <a:custGeom>
            <a:avLst/>
            <a:gdLst>
              <a:gd name="connsiteX0" fmla="*/ 0 w 7017027"/>
              <a:gd name="connsiteY0" fmla="*/ 0 h 3049147"/>
              <a:gd name="connsiteX1" fmla="*/ 427401 w 7017027"/>
              <a:gd name="connsiteY1" fmla="*/ 0 h 3049147"/>
              <a:gd name="connsiteX2" fmla="*/ 854801 w 7017027"/>
              <a:gd name="connsiteY2" fmla="*/ 0 h 3049147"/>
              <a:gd name="connsiteX3" fmla="*/ 1352372 w 7017027"/>
              <a:gd name="connsiteY3" fmla="*/ 0 h 3049147"/>
              <a:gd name="connsiteX4" fmla="*/ 2060454 w 7017027"/>
              <a:gd name="connsiteY4" fmla="*/ 0 h 3049147"/>
              <a:gd name="connsiteX5" fmla="*/ 2558025 w 7017027"/>
              <a:gd name="connsiteY5" fmla="*/ 0 h 3049147"/>
              <a:gd name="connsiteX6" fmla="*/ 3336277 w 7017027"/>
              <a:gd name="connsiteY6" fmla="*/ 0 h 3049147"/>
              <a:gd name="connsiteX7" fmla="*/ 3974189 w 7017027"/>
              <a:gd name="connsiteY7" fmla="*/ 0 h 3049147"/>
              <a:gd name="connsiteX8" fmla="*/ 4752441 w 7017027"/>
              <a:gd name="connsiteY8" fmla="*/ 0 h 3049147"/>
              <a:gd name="connsiteX9" fmla="*/ 5390353 w 7017027"/>
              <a:gd name="connsiteY9" fmla="*/ 0 h 3049147"/>
              <a:gd name="connsiteX10" fmla="*/ 5817753 w 7017027"/>
              <a:gd name="connsiteY10" fmla="*/ 0 h 3049147"/>
              <a:gd name="connsiteX11" fmla="*/ 6315324 w 7017027"/>
              <a:gd name="connsiteY11" fmla="*/ 0 h 3049147"/>
              <a:gd name="connsiteX12" fmla="*/ 7017027 w 7017027"/>
              <a:gd name="connsiteY12" fmla="*/ 0 h 3049147"/>
              <a:gd name="connsiteX13" fmla="*/ 7017027 w 7017027"/>
              <a:gd name="connsiteY13" fmla="*/ 640321 h 3049147"/>
              <a:gd name="connsiteX14" fmla="*/ 7017027 w 7017027"/>
              <a:gd name="connsiteY14" fmla="*/ 1219659 h 3049147"/>
              <a:gd name="connsiteX15" fmla="*/ 7017027 w 7017027"/>
              <a:gd name="connsiteY15" fmla="*/ 1768505 h 3049147"/>
              <a:gd name="connsiteX16" fmla="*/ 7017027 w 7017027"/>
              <a:gd name="connsiteY16" fmla="*/ 2378335 h 3049147"/>
              <a:gd name="connsiteX17" fmla="*/ 7017027 w 7017027"/>
              <a:gd name="connsiteY17" fmla="*/ 3049147 h 3049147"/>
              <a:gd name="connsiteX18" fmla="*/ 6449286 w 7017027"/>
              <a:gd name="connsiteY18" fmla="*/ 3049147 h 3049147"/>
              <a:gd name="connsiteX19" fmla="*/ 5881544 w 7017027"/>
              <a:gd name="connsiteY19" fmla="*/ 3049147 h 3049147"/>
              <a:gd name="connsiteX20" fmla="*/ 5383973 w 7017027"/>
              <a:gd name="connsiteY20" fmla="*/ 3049147 h 3049147"/>
              <a:gd name="connsiteX21" fmla="*/ 4746062 w 7017027"/>
              <a:gd name="connsiteY21" fmla="*/ 3049147 h 3049147"/>
              <a:gd name="connsiteX22" fmla="*/ 4248491 w 7017027"/>
              <a:gd name="connsiteY22" fmla="*/ 3049147 h 3049147"/>
              <a:gd name="connsiteX23" fmla="*/ 3610579 w 7017027"/>
              <a:gd name="connsiteY23" fmla="*/ 3049147 h 3049147"/>
              <a:gd name="connsiteX24" fmla="*/ 3042838 w 7017027"/>
              <a:gd name="connsiteY24" fmla="*/ 3049147 h 3049147"/>
              <a:gd name="connsiteX25" fmla="*/ 2334756 w 7017027"/>
              <a:gd name="connsiteY25" fmla="*/ 3049147 h 3049147"/>
              <a:gd name="connsiteX26" fmla="*/ 1556504 w 7017027"/>
              <a:gd name="connsiteY26" fmla="*/ 3049147 h 3049147"/>
              <a:gd name="connsiteX27" fmla="*/ 988763 w 7017027"/>
              <a:gd name="connsiteY27" fmla="*/ 3049147 h 3049147"/>
              <a:gd name="connsiteX28" fmla="*/ 0 w 7017027"/>
              <a:gd name="connsiteY28" fmla="*/ 3049147 h 3049147"/>
              <a:gd name="connsiteX29" fmla="*/ 0 w 7017027"/>
              <a:gd name="connsiteY29" fmla="*/ 2408826 h 3049147"/>
              <a:gd name="connsiteX30" fmla="*/ 0 w 7017027"/>
              <a:gd name="connsiteY30" fmla="*/ 1829488 h 3049147"/>
              <a:gd name="connsiteX31" fmla="*/ 0 w 7017027"/>
              <a:gd name="connsiteY31" fmla="*/ 1250150 h 3049147"/>
              <a:gd name="connsiteX32" fmla="*/ 0 w 7017027"/>
              <a:gd name="connsiteY32" fmla="*/ 579338 h 3049147"/>
              <a:gd name="connsiteX33" fmla="*/ 0 w 7017027"/>
              <a:gd name="connsiteY33" fmla="*/ 0 h 30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17027" h="3049147" fill="none" extrusionOk="0">
                <a:moveTo>
                  <a:pt x="0" y="0"/>
                </a:moveTo>
                <a:cubicBezTo>
                  <a:pt x="162321" y="8815"/>
                  <a:pt x="335493" y="-1428"/>
                  <a:pt x="427401" y="0"/>
                </a:cubicBezTo>
                <a:cubicBezTo>
                  <a:pt x="519309" y="1428"/>
                  <a:pt x="683905" y="8962"/>
                  <a:pt x="854801" y="0"/>
                </a:cubicBezTo>
                <a:cubicBezTo>
                  <a:pt x="1025697" y="-8962"/>
                  <a:pt x="1134741" y="4687"/>
                  <a:pt x="1352372" y="0"/>
                </a:cubicBezTo>
                <a:cubicBezTo>
                  <a:pt x="1570003" y="-4687"/>
                  <a:pt x="1722443" y="-27294"/>
                  <a:pt x="2060454" y="0"/>
                </a:cubicBezTo>
                <a:cubicBezTo>
                  <a:pt x="2398465" y="27294"/>
                  <a:pt x="2367123" y="-10461"/>
                  <a:pt x="2558025" y="0"/>
                </a:cubicBezTo>
                <a:cubicBezTo>
                  <a:pt x="2748927" y="10461"/>
                  <a:pt x="3168343" y="-14589"/>
                  <a:pt x="3336277" y="0"/>
                </a:cubicBezTo>
                <a:cubicBezTo>
                  <a:pt x="3504211" y="14589"/>
                  <a:pt x="3776582" y="774"/>
                  <a:pt x="3974189" y="0"/>
                </a:cubicBezTo>
                <a:cubicBezTo>
                  <a:pt x="4171796" y="-774"/>
                  <a:pt x="4468310" y="-36226"/>
                  <a:pt x="4752441" y="0"/>
                </a:cubicBezTo>
                <a:cubicBezTo>
                  <a:pt x="5036572" y="36226"/>
                  <a:pt x="5253493" y="31328"/>
                  <a:pt x="5390353" y="0"/>
                </a:cubicBezTo>
                <a:cubicBezTo>
                  <a:pt x="5527213" y="-31328"/>
                  <a:pt x="5658057" y="-2553"/>
                  <a:pt x="5817753" y="0"/>
                </a:cubicBezTo>
                <a:cubicBezTo>
                  <a:pt x="5977449" y="2553"/>
                  <a:pt x="6215659" y="-16974"/>
                  <a:pt x="6315324" y="0"/>
                </a:cubicBezTo>
                <a:cubicBezTo>
                  <a:pt x="6414989" y="16974"/>
                  <a:pt x="6852091" y="-24085"/>
                  <a:pt x="7017027" y="0"/>
                </a:cubicBezTo>
                <a:cubicBezTo>
                  <a:pt x="7008335" y="256395"/>
                  <a:pt x="6986702" y="447651"/>
                  <a:pt x="7017027" y="640321"/>
                </a:cubicBezTo>
                <a:cubicBezTo>
                  <a:pt x="7047352" y="832991"/>
                  <a:pt x="6990379" y="972000"/>
                  <a:pt x="7017027" y="1219659"/>
                </a:cubicBezTo>
                <a:cubicBezTo>
                  <a:pt x="7043675" y="1467318"/>
                  <a:pt x="7013842" y="1501063"/>
                  <a:pt x="7017027" y="1768505"/>
                </a:cubicBezTo>
                <a:cubicBezTo>
                  <a:pt x="7020212" y="2035947"/>
                  <a:pt x="7021895" y="2219822"/>
                  <a:pt x="7017027" y="2378335"/>
                </a:cubicBezTo>
                <a:cubicBezTo>
                  <a:pt x="7012160" y="2536848"/>
                  <a:pt x="7001844" y="2909398"/>
                  <a:pt x="7017027" y="3049147"/>
                </a:cubicBezTo>
                <a:cubicBezTo>
                  <a:pt x="6750053" y="3050272"/>
                  <a:pt x="6603061" y="3073870"/>
                  <a:pt x="6449286" y="3049147"/>
                </a:cubicBezTo>
                <a:cubicBezTo>
                  <a:pt x="6295511" y="3024424"/>
                  <a:pt x="6018057" y="3068979"/>
                  <a:pt x="5881544" y="3049147"/>
                </a:cubicBezTo>
                <a:cubicBezTo>
                  <a:pt x="5745031" y="3029315"/>
                  <a:pt x="5520509" y="3031047"/>
                  <a:pt x="5383973" y="3049147"/>
                </a:cubicBezTo>
                <a:cubicBezTo>
                  <a:pt x="5247437" y="3067247"/>
                  <a:pt x="5024197" y="3035546"/>
                  <a:pt x="4746062" y="3049147"/>
                </a:cubicBezTo>
                <a:cubicBezTo>
                  <a:pt x="4467927" y="3062748"/>
                  <a:pt x="4417291" y="3072673"/>
                  <a:pt x="4248491" y="3049147"/>
                </a:cubicBezTo>
                <a:cubicBezTo>
                  <a:pt x="4079691" y="3025621"/>
                  <a:pt x="3741511" y="3029775"/>
                  <a:pt x="3610579" y="3049147"/>
                </a:cubicBezTo>
                <a:cubicBezTo>
                  <a:pt x="3479647" y="3068519"/>
                  <a:pt x="3227697" y="3075281"/>
                  <a:pt x="3042838" y="3049147"/>
                </a:cubicBezTo>
                <a:cubicBezTo>
                  <a:pt x="2857979" y="3023013"/>
                  <a:pt x="2539448" y="3026233"/>
                  <a:pt x="2334756" y="3049147"/>
                </a:cubicBezTo>
                <a:cubicBezTo>
                  <a:pt x="2130064" y="3072061"/>
                  <a:pt x="1824628" y="3013338"/>
                  <a:pt x="1556504" y="3049147"/>
                </a:cubicBezTo>
                <a:cubicBezTo>
                  <a:pt x="1288380" y="3084956"/>
                  <a:pt x="1247030" y="3048105"/>
                  <a:pt x="988763" y="3049147"/>
                </a:cubicBezTo>
                <a:cubicBezTo>
                  <a:pt x="730496" y="3050189"/>
                  <a:pt x="422172" y="3013224"/>
                  <a:pt x="0" y="3049147"/>
                </a:cubicBezTo>
                <a:cubicBezTo>
                  <a:pt x="19088" y="2739980"/>
                  <a:pt x="5717" y="2555675"/>
                  <a:pt x="0" y="2408826"/>
                </a:cubicBezTo>
                <a:cubicBezTo>
                  <a:pt x="-5717" y="2261977"/>
                  <a:pt x="6410" y="2013933"/>
                  <a:pt x="0" y="1829488"/>
                </a:cubicBezTo>
                <a:cubicBezTo>
                  <a:pt x="-6410" y="1645043"/>
                  <a:pt x="5077" y="1426246"/>
                  <a:pt x="0" y="1250150"/>
                </a:cubicBezTo>
                <a:cubicBezTo>
                  <a:pt x="-5077" y="1074054"/>
                  <a:pt x="18352" y="829304"/>
                  <a:pt x="0" y="579338"/>
                </a:cubicBezTo>
                <a:cubicBezTo>
                  <a:pt x="-18352" y="329372"/>
                  <a:pt x="1577" y="159979"/>
                  <a:pt x="0" y="0"/>
                </a:cubicBezTo>
                <a:close/>
              </a:path>
              <a:path w="7017027" h="3049147" stroke="0" extrusionOk="0">
                <a:moveTo>
                  <a:pt x="0" y="0"/>
                </a:moveTo>
                <a:cubicBezTo>
                  <a:pt x="117586" y="23512"/>
                  <a:pt x="334465" y="14180"/>
                  <a:pt x="497571" y="0"/>
                </a:cubicBezTo>
                <a:cubicBezTo>
                  <a:pt x="660677" y="-14180"/>
                  <a:pt x="845734" y="7260"/>
                  <a:pt x="1065312" y="0"/>
                </a:cubicBezTo>
                <a:cubicBezTo>
                  <a:pt x="1284890" y="-7260"/>
                  <a:pt x="1353699" y="-6835"/>
                  <a:pt x="1633054" y="0"/>
                </a:cubicBezTo>
                <a:cubicBezTo>
                  <a:pt x="1912409" y="6835"/>
                  <a:pt x="2142250" y="-25845"/>
                  <a:pt x="2341135" y="0"/>
                </a:cubicBezTo>
                <a:cubicBezTo>
                  <a:pt x="2540020" y="25845"/>
                  <a:pt x="2868275" y="-1886"/>
                  <a:pt x="3049217" y="0"/>
                </a:cubicBezTo>
                <a:cubicBezTo>
                  <a:pt x="3230159" y="1886"/>
                  <a:pt x="3506435" y="-20558"/>
                  <a:pt x="3687129" y="0"/>
                </a:cubicBezTo>
                <a:cubicBezTo>
                  <a:pt x="3867823" y="20558"/>
                  <a:pt x="4188352" y="-4666"/>
                  <a:pt x="4465381" y="0"/>
                </a:cubicBezTo>
                <a:cubicBezTo>
                  <a:pt x="4742410" y="4666"/>
                  <a:pt x="4781635" y="-6226"/>
                  <a:pt x="4892782" y="0"/>
                </a:cubicBezTo>
                <a:cubicBezTo>
                  <a:pt x="5003929" y="6226"/>
                  <a:pt x="5235487" y="-16742"/>
                  <a:pt x="5390353" y="0"/>
                </a:cubicBezTo>
                <a:cubicBezTo>
                  <a:pt x="5545219" y="16742"/>
                  <a:pt x="5878500" y="24432"/>
                  <a:pt x="6168605" y="0"/>
                </a:cubicBezTo>
                <a:cubicBezTo>
                  <a:pt x="6458710" y="-24432"/>
                  <a:pt x="6739003" y="24285"/>
                  <a:pt x="7017027" y="0"/>
                </a:cubicBezTo>
                <a:cubicBezTo>
                  <a:pt x="7003363" y="178203"/>
                  <a:pt x="6997625" y="260075"/>
                  <a:pt x="7017027" y="518355"/>
                </a:cubicBezTo>
                <a:cubicBezTo>
                  <a:pt x="7036429" y="776636"/>
                  <a:pt x="7015967" y="849798"/>
                  <a:pt x="7017027" y="1036710"/>
                </a:cubicBezTo>
                <a:cubicBezTo>
                  <a:pt x="7018087" y="1223622"/>
                  <a:pt x="7015839" y="1564530"/>
                  <a:pt x="7017027" y="1707522"/>
                </a:cubicBezTo>
                <a:cubicBezTo>
                  <a:pt x="7018215" y="1850514"/>
                  <a:pt x="7018932" y="2015951"/>
                  <a:pt x="7017027" y="2256369"/>
                </a:cubicBezTo>
                <a:cubicBezTo>
                  <a:pt x="7015122" y="2496787"/>
                  <a:pt x="7015051" y="2863258"/>
                  <a:pt x="7017027" y="3049147"/>
                </a:cubicBezTo>
                <a:cubicBezTo>
                  <a:pt x="6816300" y="3048140"/>
                  <a:pt x="6758568" y="3035270"/>
                  <a:pt x="6519456" y="3049147"/>
                </a:cubicBezTo>
                <a:cubicBezTo>
                  <a:pt x="6280344" y="3063024"/>
                  <a:pt x="6143026" y="3058808"/>
                  <a:pt x="5811374" y="3049147"/>
                </a:cubicBezTo>
                <a:cubicBezTo>
                  <a:pt x="5479722" y="3039486"/>
                  <a:pt x="5480462" y="3046518"/>
                  <a:pt x="5383973" y="3049147"/>
                </a:cubicBezTo>
                <a:cubicBezTo>
                  <a:pt x="5287484" y="3051776"/>
                  <a:pt x="5026565" y="3075266"/>
                  <a:pt x="4746062" y="3049147"/>
                </a:cubicBezTo>
                <a:cubicBezTo>
                  <a:pt x="4465559" y="3023028"/>
                  <a:pt x="4362790" y="3066527"/>
                  <a:pt x="4037980" y="3049147"/>
                </a:cubicBezTo>
                <a:cubicBezTo>
                  <a:pt x="3713170" y="3031767"/>
                  <a:pt x="3734160" y="3040197"/>
                  <a:pt x="3610579" y="3049147"/>
                </a:cubicBezTo>
                <a:cubicBezTo>
                  <a:pt x="3486998" y="3058097"/>
                  <a:pt x="3222721" y="3029354"/>
                  <a:pt x="2972668" y="3049147"/>
                </a:cubicBezTo>
                <a:cubicBezTo>
                  <a:pt x="2722615" y="3068940"/>
                  <a:pt x="2605874" y="3065989"/>
                  <a:pt x="2475097" y="3049147"/>
                </a:cubicBezTo>
                <a:cubicBezTo>
                  <a:pt x="2344320" y="3032305"/>
                  <a:pt x="2128695" y="3032630"/>
                  <a:pt x="1907356" y="3049147"/>
                </a:cubicBezTo>
                <a:cubicBezTo>
                  <a:pt x="1686017" y="3065664"/>
                  <a:pt x="1645619" y="3043286"/>
                  <a:pt x="1479955" y="3049147"/>
                </a:cubicBezTo>
                <a:cubicBezTo>
                  <a:pt x="1314291" y="3055008"/>
                  <a:pt x="1005487" y="3061828"/>
                  <a:pt x="701703" y="3049147"/>
                </a:cubicBezTo>
                <a:cubicBezTo>
                  <a:pt x="397919" y="3036466"/>
                  <a:pt x="181076" y="3056298"/>
                  <a:pt x="0" y="3049147"/>
                </a:cubicBezTo>
                <a:cubicBezTo>
                  <a:pt x="26625" y="2761342"/>
                  <a:pt x="-31553" y="2549948"/>
                  <a:pt x="0" y="2408826"/>
                </a:cubicBezTo>
                <a:cubicBezTo>
                  <a:pt x="31553" y="2267704"/>
                  <a:pt x="22745" y="2114183"/>
                  <a:pt x="0" y="1859980"/>
                </a:cubicBezTo>
                <a:cubicBezTo>
                  <a:pt x="-22745" y="1605777"/>
                  <a:pt x="-29886" y="1409298"/>
                  <a:pt x="0" y="1189167"/>
                </a:cubicBezTo>
                <a:cubicBezTo>
                  <a:pt x="29886" y="969036"/>
                  <a:pt x="1548" y="832927"/>
                  <a:pt x="0" y="548846"/>
                </a:cubicBezTo>
                <a:cubicBezTo>
                  <a:pt x="-1548" y="264765"/>
                  <a:pt x="-20001" y="161031"/>
                  <a:pt x="0" y="0"/>
                </a:cubicBezTo>
                <a:close/>
              </a:path>
            </a:pathLst>
          </a:custGeom>
          <a:solidFill>
            <a:schemeClr val="bg1"/>
          </a:solidFill>
          <a:ln w="38100">
            <a:solidFill>
              <a:srgbClr val="00B0F0"/>
            </a:solidFill>
            <a:extLst>
              <a:ext uri="{C807C97D-BFC1-408E-A445-0C87EB9F89A2}">
                <ask:lineSketchStyleProps xmlns:ask="http://schemas.microsoft.com/office/drawing/2018/sketchyshapes" sd="27094519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497281C-BD47-4349-B4F4-382E25252A2B}"/>
              </a:ext>
            </a:extLst>
          </p:cNvPr>
          <p:cNvSpPr txBox="1"/>
          <p:nvPr/>
        </p:nvSpPr>
        <p:spPr>
          <a:xfrm>
            <a:off x="3833190" y="700708"/>
            <a:ext cx="2040836" cy="338554"/>
          </a:xfrm>
          <a:prstGeom prst="rect">
            <a:avLst/>
          </a:prstGeom>
          <a:noFill/>
        </p:spPr>
        <p:txBody>
          <a:bodyPr wrap="square" rtlCol="0">
            <a:spAutoFit/>
          </a:bodyPr>
          <a:lstStyle/>
          <a:p>
            <a:r>
              <a:rPr lang="en-GB" sz="1600" dirty="0">
                <a:latin typeface="Objektiv Mk2 Trial" panose="020B0502020204020203" pitchFamily="34" charset="0"/>
                <a:ea typeface="HelloBigSky" panose="02000603000000000000" pitchFamily="2" charset="0"/>
                <a:cs typeface="Objektiv Mk2 Trial" panose="020B0502020204020203" pitchFamily="34" charset="0"/>
              </a:rPr>
              <a:t>Communication </a:t>
            </a:r>
          </a:p>
        </p:txBody>
      </p:sp>
      <p:sp>
        <p:nvSpPr>
          <p:cNvPr id="17" name="TextBox 16">
            <a:extLst>
              <a:ext uri="{FF2B5EF4-FFF2-40B4-BE49-F238E27FC236}">
                <a16:creationId xmlns:a16="http://schemas.microsoft.com/office/drawing/2014/main" id="{CB7FD983-770B-40CF-926B-1BACEB42B9DB}"/>
              </a:ext>
            </a:extLst>
          </p:cNvPr>
          <p:cNvSpPr txBox="1"/>
          <p:nvPr/>
        </p:nvSpPr>
        <p:spPr>
          <a:xfrm>
            <a:off x="3856382" y="1008319"/>
            <a:ext cx="2792896" cy="307777"/>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I prefer to communicate by</a:t>
            </a:r>
          </a:p>
        </p:txBody>
      </p:sp>
      <p:sp>
        <p:nvSpPr>
          <p:cNvPr id="18" name="TextBox 17">
            <a:extLst>
              <a:ext uri="{FF2B5EF4-FFF2-40B4-BE49-F238E27FC236}">
                <a16:creationId xmlns:a16="http://schemas.microsoft.com/office/drawing/2014/main" id="{D61A1A0B-BF27-4BAC-89E5-DAE05BC5A9FB}"/>
              </a:ext>
            </a:extLst>
          </p:cNvPr>
          <p:cNvSpPr txBox="1"/>
          <p:nvPr/>
        </p:nvSpPr>
        <p:spPr>
          <a:xfrm>
            <a:off x="3833191" y="1395612"/>
            <a:ext cx="1815549" cy="307777"/>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Words</a:t>
            </a:r>
          </a:p>
        </p:txBody>
      </p:sp>
      <p:sp>
        <p:nvSpPr>
          <p:cNvPr id="19" name="TextBox 18">
            <a:extLst>
              <a:ext uri="{FF2B5EF4-FFF2-40B4-BE49-F238E27FC236}">
                <a16:creationId xmlns:a16="http://schemas.microsoft.com/office/drawing/2014/main" id="{01499A34-B7BD-4280-B493-FBBBDAC6DE73}"/>
              </a:ext>
            </a:extLst>
          </p:cNvPr>
          <p:cNvSpPr txBox="1"/>
          <p:nvPr/>
        </p:nvSpPr>
        <p:spPr>
          <a:xfrm>
            <a:off x="3833189" y="1742686"/>
            <a:ext cx="1343439" cy="523220"/>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Gestures (eyes/hands)</a:t>
            </a:r>
          </a:p>
        </p:txBody>
      </p:sp>
      <p:sp>
        <p:nvSpPr>
          <p:cNvPr id="20" name="TextBox 19">
            <a:extLst>
              <a:ext uri="{FF2B5EF4-FFF2-40B4-BE49-F238E27FC236}">
                <a16:creationId xmlns:a16="http://schemas.microsoft.com/office/drawing/2014/main" id="{CE29B637-2831-480E-BEBC-CB46BD482EBB}"/>
              </a:ext>
            </a:extLst>
          </p:cNvPr>
          <p:cNvSpPr txBox="1"/>
          <p:nvPr/>
        </p:nvSpPr>
        <p:spPr>
          <a:xfrm>
            <a:off x="3856382" y="2322549"/>
            <a:ext cx="1262270" cy="523220"/>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Writing things down</a:t>
            </a:r>
          </a:p>
        </p:txBody>
      </p:sp>
      <p:sp>
        <p:nvSpPr>
          <p:cNvPr id="21" name="Rectangle 20">
            <a:extLst>
              <a:ext uri="{FF2B5EF4-FFF2-40B4-BE49-F238E27FC236}">
                <a16:creationId xmlns:a16="http://schemas.microsoft.com/office/drawing/2014/main" id="{D0E1981D-52F1-4689-A768-DF83980C9F58}"/>
              </a:ext>
            </a:extLst>
          </p:cNvPr>
          <p:cNvSpPr/>
          <p:nvPr/>
        </p:nvSpPr>
        <p:spPr>
          <a:xfrm>
            <a:off x="5141844" y="1408889"/>
            <a:ext cx="318052" cy="304390"/>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4A0687E5-E3EC-4216-92A2-9D135C9CA5B0}"/>
              </a:ext>
            </a:extLst>
          </p:cNvPr>
          <p:cNvSpPr/>
          <p:nvPr/>
        </p:nvSpPr>
        <p:spPr>
          <a:xfrm>
            <a:off x="5141844" y="1876472"/>
            <a:ext cx="318052" cy="304390"/>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0EC1926-C1FD-49F8-BB17-C1404A863C96}"/>
              </a:ext>
            </a:extLst>
          </p:cNvPr>
          <p:cNvSpPr/>
          <p:nvPr/>
        </p:nvSpPr>
        <p:spPr>
          <a:xfrm>
            <a:off x="5141844" y="2411966"/>
            <a:ext cx="318052" cy="304390"/>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B88CE4C-69BE-4CFE-A680-B8D855ED7656}"/>
              </a:ext>
            </a:extLst>
          </p:cNvPr>
          <p:cNvSpPr txBox="1"/>
          <p:nvPr/>
        </p:nvSpPr>
        <p:spPr>
          <a:xfrm>
            <a:off x="6640304" y="1039262"/>
            <a:ext cx="4027005" cy="954107"/>
          </a:xfrm>
          <a:prstGeom prst="rect">
            <a:avLst/>
          </a:prstGeom>
          <a:noFill/>
          <a:ln>
            <a:noFill/>
          </a:ln>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When communicating with me please do this</a:t>
            </a:r>
            <a:r>
              <a:rPr lang="en-GB" sz="1400" dirty="0">
                <a:solidFill>
                  <a:schemeClr val="bg1">
                    <a:lumMod val="65000"/>
                  </a:schemeClr>
                </a:solidFill>
                <a:latin typeface="Objektiv Mk2 Trial" panose="020B0502020204020203" pitchFamily="34" charset="0"/>
                <a:ea typeface="HelloBigSky" panose="02000603000000000000" pitchFamily="2" charset="0"/>
                <a:cs typeface="Objektiv Mk2 Trial" panose="020B0502020204020203" pitchFamily="34" charset="0"/>
              </a:rPr>
              <a:t>:_______________________________________________________________________________________________________________________</a:t>
            </a:r>
          </a:p>
        </p:txBody>
      </p:sp>
      <p:sp>
        <p:nvSpPr>
          <p:cNvPr id="25" name="TextBox 24">
            <a:extLst>
              <a:ext uri="{FF2B5EF4-FFF2-40B4-BE49-F238E27FC236}">
                <a16:creationId xmlns:a16="http://schemas.microsoft.com/office/drawing/2014/main" id="{8AE07A59-133F-477C-97D1-F7D7B9AE841B}"/>
              </a:ext>
            </a:extLst>
          </p:cNvPr>
          <p:cNvSpPr txBox="1"/>
          <p:nvPr/>
        </p:nvSpPr>
        <p:spPr>
          <a:xfrm>
            <a:off x="6732106" y="2180708"/>
            <a:ext cx="3872946" cy="1169551"/>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Please don’t</a:t>
            </a:r>
            <a:r>
              <a:rPr lang="en-GB" sz="1400" dirty="0">
                <a:solidFill>
                  <a:schemeClr val="bg1">
                    <a:lumMod val="65000"/>
                  </a:schemeClr>
                </a:solidFill>
                <a:latin typeface="Objektiv Mk2 Trial" panose="020B0502020204020203" pitchFamily="34" charset="0"/>
                <a:ea typeface="HelloBigSky" panose="02000603000000000000" pitchFamily="2" charset="0"/>
                <a:cs typeface="Objektiv Mk2 Trial" panose="020B0502020204020203" pitchFamily="34" charset="0"/>
              </a:rPr>
              <a:t>:______________________________________________________________________________________________________________________</a:t>
            </a:r>
          </a:p>
        </p:txBody>
      </p:sp>
      <p:sp>
        <p:nvSpPr>
          <p:cNvPr id="26" name="TextBox 25">
            <a:extLst>
              <a:ext uri="{FF2B5EF4-FFF2-40B4-BE49-F238E27FC236}">
                <a16:creationId xmlns:a16="http://schemas.microsoft.com/office/drawing/2014/main" id="{2982C84D-9D2B-4610-96F9-74E501A60FDE}"/>
              </a:ext>
            </a:extLst>
          </p:cNvPr>
          <p:cNvSpPr txBox="1"/>
          <p:nvPr/>
        </p:nvSpPr>
        <p:spPr>
          <a:xfrm>
            <a:off x="3833190" y="3305494"/>
            <a:ext cx="3836506" cy="338554"/>
          </a:xfrm>
          <a:prstGeom prst="rect">
            <a:avLst/>
          </a:prstGeom>
          <a:noFill/>
        </p:spPr>
        <p:txBody>
          <a:bodyPr wrap="square" rtlCol="0">
            <a:spAutoFit/>
          </a:bodyPr>
          <a:lstStyle/>
          <a:p>
            <a:r>
              <a:rPr lang="en-GB" sz="1600" dirty="0">
                <a:latin typeface="HelloBigSky" panose="02000603000000000000" pitchFamily="2" charset="0"/>
                <a:ea typeface="HelloBigSky" panose="02000603000000000000" pitchFamily="2" charset="0"/>
              </a:rPr>
              <a:t>Sensory- I am affected in these ways </a:t>
            </a:r>
          </a:p>
        </p:txBody>
      </p:sp>
      <p:sp>
        <p:nvSpPr>
          <p:cNvPr id="27" name="Rectangle 26">
            <a:extLst>
              <a:ext uri="{FF2B5EF4-FFF2-40B4-BE49-F238E27FC236}">
                <a16:creationId xmlns:a16="http://schemas.microsoft.com/office/drawing/2014/main" id="{C03378E0-2BB1-49C1-AB21-3BD0CF25D833}"/>
              </a:ext>
            </a:extLst>
          </p:cNvPr>
          <p:cNvSpPr/>
          <p:nvPr/>
        </p:nvSpPr>
        <p:spPr>
          <a:xfrm>
            <a:off x="5165036" y="2845267"/>
            <a:ext cx="318052" cy="304390"/>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A145F22-7F8A-4E53-85CE-1A1DCAEE39B9}"/>
              </a:ext>
            </a:extLst>
          </p:cNvPr>
          <p:cNvSpPr txBox="1"/>
          <p:nvPr/>
        </p:nvSpPr>
        <p:spPr>
          <a:xfrm>
            <a:off x="3914359" y="2872121"/>
            <a:ext cx="1262270" cy="307777"/>
          </a:xfrm>
          <a:prstGeom prst="rect">
            <a:avLst/>
          </a:prstGeom>
          <a:noFill/>
        </p:spPr>
        <p:txBody>
          <a:bodyPr wrap="square" rtlCol="0">
            <a:spAutoFit/>
          </a:bodyPr>
          <a:lstStyle/>
          <a:p>
            <a:r>
              <a:rPr lang="en-GB" sz="1400" dirty="0">
                <a:latin typeface="Objektiv Mk2 Trial" panose="020B0502020204020203" pitchFamily="34" charset="0"/>
                <a:ea typeface="HelloBigSky" panose="02000603000000000000" pitchFamily="2" charset="0"/>
                <a:cs typeface="Objektiv Mk2 Trial" panose="020B0502020204020203" pitchFamily="34" charset="0"/>
              </a:rPr>
              <a:t>Other</a:t>
            </a:r>
          </a:p>
        </p:txBody>
      </p:sp>
      <p:pic>
        <p:nvPicPr>
          <p:cNvPr id="1026" name="Picture 2" descr="Five Senses Stock Vector Illustration And Royalty Free Five Senses ...">
            <a:extLst>
              <a:ext uri="{FF2B5EF4-FFF2-40B4-BE49-F238E27FC236}">
                <a16:creationId xmlns:a16="http://schemas.microsoft.com/office/drawing/2014/main" id="{1BDD23F4-2A7C-4B84-85E1-CA77435C74A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013" t="47885"/>
          <a:stretch/>
        </p:blipFill>
        <p:spPr bwMode="auto">
          <a:xfrm>
            <a:off x="9895799" y="3683840"/>
            <a:ext cx="515533" cy="895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ive Senses Stock Vector Illustration And Royalty Free Five Senses ...">
            <a:extLst>
              <a:ext uri="{FF2B5EF4-FFF2-40B4-BE49-F238E27FC236}">
                <a16:creationId xmlns:a16="http://schemas.microsoft.com/office/drawing/2014/main" id="{6CF42E76-4E6E-4251-98BE-C30DC779654D}"/>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54" t="7865" r="55478" b="56251"/>
          <a:stretch/>
        </p:blipFill>
        <p:spPr bwMode="auto">
          <a:xfrm>
            <a:off x="4002929" y="3716627"/>
            <a:ext cx="831266" cy="744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ive Senses Stock Vector Illustration And Royalty Free Five Senses ...">
            <a:extLst>
              <a:ext uri="{FF2B5EF4-FFF2-40B4-BE49-F238E27FC236}">
                <a16:creationId xmlns:a16="http://schemas.microsoft.com/office/drawing/2014/main" id="{E7725A22-341B-4BA8-BE22-092AF03B791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44" b="56251"/>
          <a:stretch/>
        </p:blipFill>
        <p:spPr bwMode="auto">
          <a:xfrm>
            <a:off x="8356717" y="3474771"/>
            <a:ext cx="1098368" cy="9755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ive Senses Stock Vector Illustration And Royalty Free Five Senses ...">
            <a:extLst>
              <a:ext uri="{FF2B5EF4-FFF2-40B4-BE49-F238E27FC236}">
                <a16:creationId xmlns:a16="http://schemas.microsoft.com/office/drawing/2014/main" id="{9D3478A6-650C-46D3-A57F-905C88EF2CC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45641" r="72144" b="7188"/>
          <a:stretch/>
        </p:blipFill>
        <p:spPr bwMode="auto">
          <a:xfrm>
            <a:off x="5593339" y="3656456"/>
            <a:ext cx="545247" cy="9233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ive Senses Stock Vector Illustration And Royalty Free Five Senses ...">
            <a:extLst>
              <a:ext uri="{FF2B5EF4-FFF2-40B4-BE49-F238E27FC236}">
                <a16:creationId xmlns:a16="http://schemas.microsoft.com/office/drawing/2014/main" id="{5464ED97-3057-4206-A929-3A19153EF62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111" t="48234" r="35855" b="8017"/>
          <a:stretch/>
        </p:blipFill>
        <p:spPr bwMode="auto">
          <a:xfrm>
            <a:off x="7011663" y="3693258"/>
            <a:ext cx="622197" cy="87713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40592299-1652-4BC1-A148-63DC2073334A}"/>
              </a:ext>
            </a:extLst>
          </p:cNvPr>
          <p:cNvCxnSpPr/>
          <p:nvPr/>
        </p:nvCxnSpPr>
        <p:spPr>
          <a:xfrm>
            <a:off x="5276019" y="3693259"/>
            <a:ext cx="0" cy="3024753"/>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3BD0F6-4766-4730-8D91-4D70F39D51C2}"/>
              </a:ext>
            </a:extLst>
          </p:cNvPr>
          <p:cNvCxnSpPr/>
          <p:nvPr/>
        </p:nvCxnSpPr>
        <p:spPr>
          <a:xfrm>
            <a:off x="6680749" y="3668653"/>
            <a:ext cx="0" cy="3024753"/>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A76C46-BD01-4545-95E4-776F734AFA1A}"/>
              </a:ext>
            </a:extLst>
          </p:cNvPr>
          <p:cNvCxnSpPr/>
          <p:nvPr/>
        </p:nvCxnSpPr>
        <p:spPr>
          <a:xfrm>
            <a:off x="8029157" y="3693259"/>
            <a:ext cx="0" cy="3024753"/>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C857D0-117D-4FD6-B316-E5D87B9E8917}"/>
              </a:ext>
            </a:extLst>
          </p:cNvPr>
          <p:cNvCxnSpPr/>
          <p:nvPr/>
        </p:nvCxnSpPr>
        <p:spPr>
          <a:xfrm>
            <a:off x="9455085" y="3693259"/>
            <a:ext cx="0" cy="3024753"/>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2" name="Picture 2" descr="Free Back to School Clipart">
            <a:extLst>
              <a:ext uri="{FF2B5EF4-FFF2-40B4-BE49-F238E27FC236}">
                <a16:creationId xmlns:a16="http://schemas.microsoft.com/office/drawing/2014/main" id="{9E19009D-D5FC-1264-1074-2DB57162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549" y="99239"/>
            <a:ext cx="901495" cy="866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Pencil Write School Royalty-Free Stock Illustration Image - Pixabay">
            <a:extLst>
              <a:ext uri="{FF2B5EF4-FFF2-40B4-BE49-F238E27FC236}">
                <a16:creationId xmlns:a16="http://schemas.microsoft.com/office/drawing/2014/main" id="{D4C1A28A-7B93-D0FC-F6FB-B53D38CE837B}"/>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4255" r="-2421" b="3904"/>
          <a:stretch/>
        </p:blipFill>
        <p:spPr bwMode="auto">
          <a:xfrm flipH="1">
            <a:off x="487436" y="5255591"/>
            <a:ext cx="2691429" cy="12066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Download Pencil Write School Royalty-Free Stock Illustration Image - Pixabay">
            <a:extLst>
              <a:ext uri="{FF2B5EF4-FFF2-40B4-BE49-F238E27FC236}">
                <a16:creationId xmlns:a16="http://schemas.microsoft.com/office/drawing/2014/main" id="{B7390D5A-1606-B135-BA48-2D283E0392A2}"/>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4255" r="-2421" b="3904"/>
          <a:stretch/>
        </p:blipFill>
        <p:spPr bwMode="auto">
          <a:xfrm flipH="1">
            <a:off x="451990" y="2990361"/>
            <a:ext cx="2691429" cy="12066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ownload Pencil Write School Royalty-Free Stock Illustration Image - Pixabay">
            <a:extLst>
              <a:ext uri="{FF2B5EF4-FFF2-40B4-BE49-F238E27FC236}">
                <a16:creationId xmlns:a16="http://schemas.microsoft.com/office/drawing/2014/main" id="{63E25B07-5249-4F70-F13E-B5517F9636EB}"/>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4255" r="-2421" b="3904"/>
          <a:stretch/>
        </p:blipFill>
        <p:spPr bwMode="auto">
          <a:xfrm flipH="1">
            <a:off x="487437" y="558865"/>
            <a:ext cx="2691429" cy="1206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F80A21B2-D009-3A3E-F160-4B6DEBDDD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459" y="319327"/>
            <a:ext cx="1936997" cy="514277"/>
          </a:xfrm>
          <a:prstGeom prst="rect">
            <a:avLst/>
          </a:prstGeom>
        </p:spPr>
      </p:pic>
    </p:spTree>
    <p:extLst>
      <p:ext uri="{BB962C8B-B14F-4D97-AF65-F5344CB8AC3E}">
        <p14:creationId xmlns:p14="http://schemas.microsoft.com/office/powerpoint/2010/main" val="109111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FE76CA-6AED-4266-8A3A-A528CD6F9C1A}"/>
              </a:ext>
            </a:extLst>
          </p:cNvPr>
          <p:cNvSpPr/>
          <p:nvPr/>
        </p:nvSpPr>
        <p:spPr>
          <a:xfrm>
            <a:off x="1315278" y="400879"/>
            <a:ext cx="3962401" cy="3733800"/>
          </a:xfrm>
          <a:custGeom>
            <a:avLst/>
            <a:gdLst>
              <a:gd name="connsiteX0" fmla="*/ 0 w 3962401"/>
              <a:gd name="connsiteY0" fmla="*/ 0 h 3733800"/>
              <a:gd name="connsiteX1" fmla="*/ 739648 w 3962401"/>
              <a:gd name="connsiteY1" fmla="*/ 0 h 3733800"/>
              <a:gd name="connsiteX2" fmla="*/ 1281176 w 3962401"/>
              <a:gd name="connsiteY2" fmla="*/ 0 h 3733800"/>
              <a:gd name="connsiteX3" fmla="*/ 1941576 w 3962401"/>
              <a:gd name="connsiteY3" fmla="*/ 0 h 3733800"/>
              <a:gd name="connsiteX4" fmla="*/ 2483105 w 3962401"/>
              <a:gd name="connsiteY4" fmla="*/ 0 h 3733800"/>
              <a:gd name="connsiteX5" fmla="*/ 3222753 w 3962401"/>
              <a:gd name="connsiteY5" fmla="*/ 0 h 3733800"/>
              <a:gd name="connsiteX6" fmla="*/ 3962401 w 3962401"/>
              <a:gd name="connsiteY6" fmla="*/ 0 h 3733800"/>
              <a:gd name="connsiteX7" fmla="*/ 3962401 w 3962401"/>
              <a:gd name="connsiteY7" fmla="*/ 659638 h 3733800"/>
              <a:gd name="connsiteX8" fmla="*/ 3962401 w 3962401"/>
              <a:gd name="connsiteY8" fmla="*/ 1169924 h 3733800"/>
              <a:gd name="connsiteX9" fmla="*/ 3962401 w 3962401"/>
              <a:gd name="connsiteY9" fmla="*/ 1792224 h 3733800"/>
              <a:gd name="connsiteX10" fmla="*/ 3962401 w 3962401"/>
              <a:gd name="connsiteY10" fmla="*/ 2489200 h 3733800"/>
              <a:gd name="connsiteX11" fmla="*/ 3962401 w 3962401"/>
              <a:gd name="connsiteY11" fmla="*/ 3186176 h 3733800"/>
              <a:gd name="connsiteX12" fmla="*/ 3962401 w 3962401"/>
              <a:gd name="connsiteY12" fmla="*/ 3733800 h 3733800"/>
              <a:gd name="connsiteX13" fmla="*/ 3381249 w 3962401"/>
              <a:gd name="connsiteY13" fmla="*/ 3733800 h 3733800"/>
              <a:gd name="connsiteX14" fmla="*/ 2681225 w 3962401"/>
              <a:gd name="connsiteY14" fmla="*/ 3733800 h 3733800"/>
              <a:gd name="connsiteX15" fmla="*/ 2139697 w 3962401"/>
              <a:gd name="connsiteY15" fmla="*/ 3733800 h 3733800"/>
              <a:gd name="connsiteX16" fmla="*/ 1598168 w 3962401"/>
              <a:gd name="connsiteY16" fmla="*/ 3733800 h 3733800"/>
              <a:gd name="connsiteX17" fmla="*/ 977392 w 3962401"/>
              <a:gd name="connsiteY17" fmla="*/ 3733800 h 3733800"/>
              <a:gd name="connsiteX18" fmla="*/ 0 w 3962401"/>
              <a:gd name="connsiteY18" fmla="*/ 3733800 h 3733800"/>
              <a:gd name="connsiteX19" fmla="*/ 0 w 3962401"/>
              <a:gd name="connsiteY19" fmla="*/ 3036824 h 3733800"/>
              <a:gd name="connsiteX20" fmla="*/ 0 w 3962401"/>
              <a:gd name="connsiteY20" fmla="*/ 2526538 h 3733800"/>
              <a:gd name="connsiteX21" fmla="*/ 0 w 3962401"/>
              <a:gd name="connsiteY21" fmla="*/ 1866900 h 3733800"/>
              <a:gd name="connsiteX22" fmla="*/ 0 w 3962401"/>
              <a:gd name="connsiteY22" fmla="*/ 1319276 h 3733800"/>
              <a:gd name="connsiteX23" fmla="*/ 0 w 3962401"/>
              <a:gd name="connsiteY23" fmla="*/ 659638 h 3733800"/>
              <a:gd name="connsiteX24" fmla="*/ 0 w 3962401"/>
              <a:gd name="connsiteY24"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2401" h="3733800" fill="none" extrusionOk="0">
                <a:moveTo>
                  <a:pt x="0" y="0"/>
                </a:moveTo>
                <a:cubicBezTo>
                  <a:pt x="346499" y="6728"/>
                  <a:pt x="436962" y="-5087"/>
                  <a:pt x="739648" y="0"/>
                </a:cubicBezTo>
                <a:cubicBezTo>
                  <a:pt x="1042334" y="5087"/>
                  <a:pt x="1025305" y="-18442"/>
                  <a:pt x="1281176" y="0"/>
                </a:cubicBezTo>
                <a:cubicBezTo>
                  <a:pt x="1537047" y="18442"/>
                  <a:pt x="1632192" y="-20715"/>
                  <a:pt x="1941576" y="0"/>
                </a:cubicBezTo>
                <a:cubicBezTo>
                  <a:pt x="2250960" y="20715"/>
                  <a:pt x="2364440" y="26449"/>
                  <a:pt x="2483105" y="0"/>
                </a:cubicBezTo>
                <a:cubicBezTo>
                  <a:pt x="2601770" y="-26449"/>
                  <a:pt x="3033178" y="7673"/>
                  <a:pt x="3222753" y="0"/>
                </a:cubicBezTo>
                <a:cubicBezTo>
                  <a:pt x="3412328" y="-7673"/>
                  <a:pt x="3697753" y="-17114"/>
                  <a:pt x="3962401" y="0"/>
                </a:cubicBezTo>
                <a:cubicBezTo>
                  <a:pt x="3938859" y="288733"/>
                  <a:pt x="3965220" y="411599"/>
                  <a:pt x="3962401" y="659638"/>
                </a:cubicBezTo>
                <a:cubicBezTo>
                  <a:pt x="3959582" y="907677"/>
                  <a:pt x="3975245" y="988248"/>
                  <a:pt x="3962401" y="1169924"/>
                </a:cubicBezTo>
                <a:cubicBezTo>
                  <a:pt x="3949557" y="1351600"/>
                  <a:pt x="3955456" y="1658898"/>
                  <a:pt x="3962401" y="1792224"/>
                </a:cubicBezTo>
                <a:cubicBezTo>
                  <a:pt x="3969346" y="1925550"/>
                  <a:pt x="3930030" y="2329039"/>
                  <a:pt x="3962401" y="2489200"/>
                </a:cubicBezTo>
                <a:cubicBezTo>
                  <a:pt x="3994772" y="2649361"/>
                  <a:pt x="3931574" y="3000295"/>
                  <a:pt x="3962401" y="3186176"/>
                </a:cubicBezTo>
                <a:cubicBezTo>
                  <a:pt x="3993228" y="3372057"/>
                  <a:pt x="3985586" y="3519616"/>
                  <a:pt x="3962401" y="3733800"/>
                </a:cubicBezTo>
                <a:cubicBezTo>
                  <a:pt x="3791551" y="3710520"/>
                  <a:pt x="3540603" y="3726684"/>
                  <a:pt x="3381249" y="3733800"/>
                </a:cubicBezTo>
                <a:cubicBezTo>
                  <a:pt x="3221895" y="3740916"/>
                  <a:pt x="2926784" y="3755695"/>
                  <a:pt x="2681225" y="3733800"/>
                </a:cubicBezTo>
                <a:cubicBezTo>
                  <a:pt x="2435666" y="3711905"/>
                  <a:pt x="2269638" y="3718696"/>
                  <a:pt x="2139697" y="3733800"/>
                </a:cubicBezTo>
                <a:cubicBezTo>
                  <a:pt x="2009756" y="3748904"/>
                  <a:pt x="1728074" y="3726654"/>
                  <a:pt x="1598168" y="3733800"/>
                </a:cubicBezTo>
                <a:cubicBezTo>
                  <a:pt x="1468262" y="3740946"/>
                  <a:pt x="1143222" y="3746958"/>
                  <a:pt x="977392" y="3733800"/>
                </a:cubicBezTo>
                <a:cubicBezTo>
                  <a:pt x="811562" y="3720642"/>
                  <a:pt x="464808" y="3740306"/>
                  <a:pt x="0" y="3733800"/>
                </a:cubicBezTo>
                <a:cubicBezTo>
                  <a:pt x="-19233" y="3455166"/>
                  <a:pt x="30981" y="3270887"/>
                  <a:pt x="0" y="3036824"/>
                </a:cubicBezTo>
                <a:cubicBezTo>
                  <a:pt x="-30981" y="2802761"/>
                  <a:pt x="14748" y="2772118"/>
                  <a:pt x="0" y="2526538"/>
                </a:cubicBezTo>
                <a:cubicBezTo>
                  <a:pt x="-14748" y="2280958"/>
                  <a:pt x="20629" y="2079098"/>
                  <a:pt x="0" y="1866900"/>
                </a:cubicBezTo>
                <a:cubicBezTo>
                  <a:pt x="-20629" y="1654702"/>
                  <a:pt x="26553" y="1434043"/>
                  <a:pt x="0" y="1319276"/>
                </a:cubicBezTo>
                <a:cubicBezTo>
                  <a:pt x="-26553" y="1204509"/>
                  <a:pt x="707" y="891595"/>
                  <a:pt x="0" y="659638"/>
                </a:cubicBezTo>
                <a:cubicBezTo>
                  <a:pt x="-707" y="427681"/>
                  <a:pt x="-27360" y="216814"/>
                  <a:pt x="0" y="0"/>
                </a:cubicBezTo>
                <a:close/>
              </a:path>
              <a:path w="3962401" h="3733800" stroke="0" extrusionOk="0">
                <a:moveTo>
                  <a:pt x="0" y="0"/>
                </a:moveTo>
                <a:cubicBezTo>
                  <a:pt x="182655" y="-20876"/>
                  <a:pt x="310944" y="16476"/>
                  <a:pt x="581152" y="0"/>
                </a:cubicBezTo>
                <a:cubicBezTo>
                  <a:pt x="851360" y="-16476"/>
                  <a:pt x="1006831" y="-9908"/>
                  <a:pt x="1201928" y="0"/>
                </a:cubicBezTo>
                <a:cubicBezTo>
                  <a:pt x="1397025" y="9908"/>
                  <a:pt x="1563166" y="6589"/>
                  <a:pt x="1822704" y="0"/>
                </a:cubicBezTo>
                <a:cubicBezTo>
                  <a:pt x="2082242" y="-6589"/>
                  <a:pt x="2196810" y="-9131"/>
                  <a:pt x="2522729" y="0"/>
                </a:cubicBezTo>
                <a:cubicBezTo>
                  <a:pt x="2848649" y="9131"/>
                  <a:pt x="3072733" y="-15020"/>
                  <a:pt x="3222753" y="0"/>
                </a:cubicBezTo>
                <a:cubicBezTo>
                  <a:pt x="3372773" y="15020"/>
                  <a:pt x="3760212" y="-21947"/>
                  <a:pt x="3962401" y="0"/>
                </a:cubicBezTo>
                <a:cubicBezTo>
                  <a:pt x="3970757" y="268784"/>
                  <a:pt x="3991033" y="423454"/>
                  <a:pt x="3962401" y="696976"/>
                </a:cubicBezTo>
                <a:cubicBezTo>
                  <a:pt x="3933769" y="970498"/>
                  <a:pt x="3942108" y="1223461"/>
                  <a:pt x="3962401" y="1356614"/>
                </a:cubicBezTo>
                <a:cubicBezTo>
                  <a:pt x="3982694" y="1489767"/>
                  <a:pt x="3956859" y="1875139"/>
                  <a:pt x="3962401" y="2053590"/>
                </a:cubicBezTo>
                <a:cubicBezTo>
                  <a:pt x="3967943" y="2232041"/>
                  <a:pt x="3958056" y="2431603"/>
                  <a:pt x="3962401" y="2675890"/>
                </a:cubicBezTo>
                <a:cubicBezTo>
                  <a:pt x="3966746" y="2920177"/>
                  <a:pt x="3920416" y="3402979"/>
                  <a:pt x="3962401" y="3733800"/>
                </a:cubicBezTo>
                <a:cubicBezTo>
                  <a:pt x="3793078" y="3747892"/>
                  <a:pt x="3611830" y="3757232"/>
                  <a:pt x="3302001" y="3733800"/>
                </a:cubicBezTo>
                <a:cubicBezTo>
                  <a:pt x="2992172" y="3710368"/>
                  <a:pt x="2976388" y="3719074"/>
                  <a:pt x="2681225" y="3733800"/>
                </a:cubicBezTo>
                <a:cubicBezTo>
                  <a:pt x="2386062" y="3748526"/>
                  <a:pt x="2323620" y="3714130"/>
                  <a:pt x="2060449" y="3733800"/>
                </a:cubicBezTo>
                <a:cubicBezTo>
                  <a:pt x="1797278" y="3753470"/>
                  <a:pt x="1569319" y="3722428"/>
                  <a:pt x="1439672" y="3733800"/>
                </a:cubicBezTo>
                <a:cubicBezTo>
                  <a:pt x="1310025" y="3745172"/>
                  <a:pt x="914832" y="3741510"/>
                  <a:pt x="739648" y="3733800"/>
                </a:cubicBezTo>
                <a:cubicBezTo>
                  <a:pt x="564464" y="3726090"/>
                  <a:pt x="239320" y="3768225"/>
                  <a:pt x="0" y="3733800"/>
                </a:cubicBezTo>
                <a:cubicBezTo>
                  <a:pt x="-31681" y="3479387"/>
                  <a:pt x="25344" y="3395099"/>
                  <a:pt x="0" y="3074162"/>
                </a:cubicBezTo>
                <a:cubicBezTo>
                  <a:pt x="-25344" y="2753225"/>
                  <a:pt x="-2377" y="2649076"/>
                  <a:pt x="0" y="2489200"/>
                </a:cubicBezTo>
                <a:cubicBezTo>
                  <a:pt x="2377" y="2329324"/>
                  <a:pt x="-14323" y="2179620"/>
                  <a:pt x="0" y="1904238"/>
                </a:cubicBezTo>
                <a:cubicBezTo>
                  <a:pt x="14323" y="1628856"/>
                  <a:pt x="-34629" y="1401165"/>
                  <a:pt x="0" y="1207262"/>
                </a:cubicBezTo>
                <a:cubicBezTo>
                  <a:pt x="34629" y="1013359"/>
                  <a:pt x="20824" y="844011"/>
                  <a:pt x="0" y="696976"/>
                </a:cubicBezTo>
                <a:cubicBezTo>
                  <a:pt x="-20824" y="549941"/>
                  <a:pt x="24698" y="203466"/>
                  <a:pt x="0" y="0"/>
                </a:cubicBezTo>
                <a:close/>
              </a:path>
            </a:pathLst>
          </a:custGeom>
          <a:solidFill>
            <a:schemeClr val="bg1"/>
          </a:solidFill>
          <a:ln w="38100">
            <a:solidFill>
              <a:srgbClr val="FFC000"/>
            </a:solidFill>
            <a:extLst>
              <a:ext uri="{C807C97D-BFC1-408E-A445-0C87EB9F89A2}">
                <ask:lineSketchStyleProps xmlns:ask="http://schemas.microsoft.com/office/drawing/2018/sketchyshapes" sd="270945194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80F38AF-CC48-4CC9-89D4-1963391198CA}"/>
              </a:ext>
            </a:extLst>
          </p:cNvPr>
          <p:cNvSpPr txBox="1"/>
          <p:nvPr/>
        </p:nvSpPr>
        <p:spPr>
          <a:xfrm>
            <a:off x="1315278" y="0"/>
            <a:ext cx="2703445" cy="338554"/>
          </a:xfrm>
          <a:prstGeom prst="rect">
            <a:avLst/>
          </a:prstGeom>
          <a:noFill/>
        </p:spPr>
        <p:txBody>
          <a:bodyPr wrap="square" rtlCol="0">
            <a:spAutoFit/>
          </a:bodyPr>
          <a:lstStyle/>
          <a:p>
            <a:r>
              <a:rPr lang="en-GB" sz="1600" dirty="0">
                <a:latin typeface="Objektiv Mk2 Trial" panose="020B0502020204020203" pitchFamily="34" charset="0"/>
                <a:ea typeface="HelloBigSky" panose="02000603000000000000" pitchFamily="2" charset="0"/>
                <a:cs typeface="Objektiv Mk2 Trial" panose="020B0502020204020203" pitchFamily="34" charset="0"/>
              </a:rPr>
              <a:t>Things I might find hard </a:t>
            </a:r>
          </a:p>
        </p:txBody>
      </p:sp>
      <p:sp>
        <p:nvSpPr>
          <p:cNvPr id="6" name="TextBox 5">
            <a:extLst>
              <a:ext uri="{FF2B5EF4-FFF2-40B4-BE49-F238E27FC236}">
                <a16:creationId xmlns:a16="http://schemas.microsoft.com/office/drawing/2014/main" id="{F5189162-ABB8-4DE1-A7D2-D9888B63EF07}"/>
              </a:ext>
            </a:extLst>
          </p:cNvPr>
          <p:cNvSpPr txBox="1"/>
          <p:nvPr/>
        </p:nvSpPr>
        <p:spPr>
          <a:xfrm>
            <a:off x="1328530" y="421348"/>
            <a:ext cx="3962401" cy="3954929"/>
          </a:xfrm>
          <a:prstGeom prst="rect">
            <a:avLst/>
          </a:prstGeom>
          <a:noFill/>
        </p:spPr>
        <p:txBody>
          <a:bodyPr wrap="square" rtlCol="0">
            <a:spAutoFit/>
          </a:bodyPr>
          <a:lstStyle/>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Waiting 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Taking Turns___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Working in groups___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Following instructions___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Remembering to write work down___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Working on my own initiative___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Concentrating___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________________________________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________________________________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________________________________</a:t>
            </a:r>
          </a:p>
          <a:p>
            <a:endParaRPr lang="en-GB" sz="1600" dirty="0">
              <a:latin typeface="HelloBigSky" panose="02000603000000000000" pitchFamily="2" charset="0"/>
              <a:ea typeface="HelloBigSky" panose="02000603000000000000" pitchFamily="2" charset="0"/>
            </a:endParaRPr>
          </a:p>
        </p:txBody>
      </p:sp>
      <p:sp>
        <p:nvSpPr>
          <p:cNvPr id="8" name="TextBox 7">
            <a:extLst>
              <a:ext uri="{FF2B5EF4-FFF2-40B4-BE49-F238E27FC236}">
                <a16:creationId xmlns:a16="http://schemas.microsoft.com/office/drawing/2014/main" id="{19C9F9B7-8651-4288-8C0F-DBDD2E655ABA}"/>
              </a:ext>
            </a:extLst>
          </p:cNvPr>
          <p:cNvSpPr txBox="1"/>
          <p:nvPr/>
        </p:nvSpPr>
        <p:spPr>
          <a:xfrm>
            <a:off x="1328530" y="4227467"/>
            <a:ext cx="2703445" cy="338554"/>
          </a:xfrm>
          <a:prstGeom prst="rect">
            <a:avLst/>
          </a:prstGeom>
          <a:noFill/>
        </p:spPr>
        <p:txBody>
          <a:bodyPr wrap="square" rtlCol="0">
            <a:spAutoFit/>
          </a:bodyPr>
          <a:lstStyle/>
          <a:p>
            <a:r>
              <a:rPr lang="en-GB" sz="1600" dirty="0">
                <a:latin typeface="Objektiv Mk2 Trial" panose="020B0502020204020203" pitchFamily="34" charset="0"/>
                <a:ea typeface="HelloBigSky" panose="02000603000000000000" pitchFamily="2" charset="0"/>
                <a:cs typeface="Objektiv Mk2 Trial" panose="020B0502020204020203" pitchFamily="34" charset="0"/>
              </a:rPr>
              <a:t>How you can help me</a:t>
            </a:r>
          </a:p>
        </p:txBody>
      </p:sp>
      <p:sp>
        <p:nvSpPr>
          <p:cNvPr id="2" name="Arrow: Pentagon 1">
            <a:extLst>
              <a:ext uri="{FF2B5EF4-FFF2-40B4-BE49-F238E27FC236}">
                <a16:creationId xmlns:a16="http://schemas.microsoft.com/office/drawing/2014/main" id="{5738BE57-35FF-4100-B1AF-F8679C06DEA5}"/>
              </a:ext>
            </a:extLst>
          </p:cNvPr>
          <p:cNvSpPr/>
          <p:nvPr/>
        </p:nvSpPr>
        <p:spPr>
          <a:xfrm>
            <a:off x="1315277" y="4566021"/>
            <a:ext cx="4597675" cy="2192588"/>
          </a:xfrm>
          <a:custGeom>
            <a:avLst/>
            <a:gdLst>
              <a:gd name="connsiteX0" fmla="*/ 0 w 4597675"/>
              <a:gd name="connsiteY0" fmla="*/ 0 h 2192588"/>
              <a:gd name="connsiteX1" fmla="*/ 548550 w 4597675"/>
              <a:gd name="connsiteY1" fmla="*/ 0 h 2192588"/>
              <a:gd name="connsiteX2" fmla="*/ 1132113 w 4597675"/>
              <a:gd name="connsiteY2" fmla="*/ 0 h 2192588"/>
              <a:gd name="connsiteX3" fmla="*/ 1680663 w 4597675"/>
              <a:gd name="connsiteY3" fmla="*/ 0 h 2192588"/>
              <a:gd name="connsiteX4" fmla="*/ 2264226 w 4597675"/>
              <a:gd name="connsiteY4" fmla="*/ 0 h 2192588"/>
              <a:gd name="connsiteX5" fmla="*/ 2882804 w 4597675"/>
              <a:gd name="connsiteY5" fmla="*/ 0 h 2192588"/>
              <a:gd name="connsiteX6" fmla="*/ 3501381 w 4597675"/>
              <a:gd name="connsiteY6" fmla="*/ 0 h 2192588"/>
              <a:gd name="connsiteX7" fmla="*/ 3833924 w 4597675"/>
              <a:gd name="connsiteY7" fmla="*/ 332543 h 2192588"/>
              <a:gd name="connsiteX8" fmla="*/ 4221281 w 4597675"/>
              <a:gd name="connsiteY8" fmla="*/ 719900 h 2192588"/>
              <a:gd name="connsiteX9" fmla="*/ 4597675 w 4597675"/>
              <a:gd name="connsiteY9" fmla="*/ 1096294 h 2192588"/>
              <a:gd name="connsiteX10" fmla="*/ 4265132 w 4597675"/>
              <a:gd name="connsiteY10" fmla="*/ 1428837 h 2192588"/>
              <a:gd name="connsiteX11" fmla="*/ 3888738 w 4597675"/>
              <a:gd name="connsiteY11" fmla="*/ 1805231 h 2192588"/>
              <a:gd name="connsiteX12" fmla="*/ 3501381 w 4597675"/>
              <a:gd name="connsiteY12" fmla="*/ 2192588 h 2192588"/>
              <a:gd name="connsiteX13" fmla="*/ 2882804 w 4597675"/>
              <a:gd name="connsiteY13" fmla="*/ 2192588 h 2192588"/>
              <a:gd name="connsiteX14" fmla="*/ 2369268 w 4597675"/>
              <a:gd name="connsiteY14" fmla="*/ 2192588 h 2192588"/>
              <a:gd name="connsiteX15" fmla="*/ 1820718 w 4597675"/>
              <a:gd name="connsiteY15" fmla="*/ 2192588 h 2192588"/>
              <a:gd name="connsiteX16" fmla="*/ 1237155 w 4597675"/>
              <a:gd name="connsiteY16" fmla="*/ 2192588 h 2192588"/>
              <a:gd name="connsiteX17" fmla="*/ 723619 w 4597675"/>
              <a:gd name="connsiteY17" fmla="*/ 2192588 h 2192588"/>
              <a:gd name="connsiteX18" fmla="*/ 0 w 4597675"/>
              <a:gd name="connsiteY18" fmla="*/ 2192588 h 2192588"/>
              <a:gd name="connsiteX19" fmla="*/ 0 w 4597675"/>
              <a:gd name="connsiteY19" fmla="*/ 1710219 h 2192588"/>
              <a:gd name="connsiteX20" fmla="*/ 0 w 4597675"/>
              <a:gd name="connsiteY20" fmla="*/ 1162072 h 2192588"/>
              <a:gd name="connsiteX21" fmla="*/ 0 w 4597675"/>
              <a:gd name="connsiteY21" fmla="*/ 591999 h 2192588"/>
              <a:gd name="connsiteX22" fmla="*/ 0 w 4597675"/>
              <a:gd name="connsiteY22" fmla="*/ 0 h 219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97675" h="2192588" fill="none" extrusionOk="0">
                <a:moveTo>
                  <a:pt x="0" y="0"/>
                </a:moveTo>
                <a:cubicBezTo>
                  <a:pt x="195898" y="-16745"/>
                  <a:pt x="368274" y="12090"/>
                  <a:pt x="548550" y="0"/>
                </a:cubicBezTo>
                <a:cubicBezTo>
                  <a:pt x="728826" y="-12090"/>
                  <a:pt x="854214" y="-10941"/>
                  <a:pt x="1132113" y="0"/>
                </a:cubicBezTo>
                <a:cubicBezTo>
                  <a:pt x="1410012" y="10941"/>
                  <a:pt x="1474320" y="24752"/>
                  <a:pt x="1680663" y="0"/>
                </a:cubicBezTo>
                <a:cubicBezTo>
                  <a:pt x="1887006" y="-24752"/>
                  <a:pt x="2005798" y="13261"/>
                  <a:pt x="2264226" y="0"/>
                </a:cubicBezTo>
                <a:cubicBezTo>
                  <a:pt x="2522654" y="-13261"/>
                  <a:pt x="2690513" y="25355"/>
                  <a:pt x="2882804" y="0"/>
                </a:cubicBezTo>
                <a:cubicBezTo>
                  <a:pt x="3075095" y="-25355"/>
                  <a:pt x="3285324" y="2143"/>
                  <a:pt x="3501381" y="0"/>
                </a:cubicBezTo>
                <a:cubicBezTo>
                  <a:pt x="3645833" y="158736"/>
                  <a:pt x="3752397" y="262692"/>
                  <a:pt x="3833924" y="332543"/>
                </a:cubicBezTo>
                <a:cubicBezTo>
                  <a:pt x="3915451" y="402394"/>
                  <a:pt x="4116167" y="629718"/>
                  <a:pt x="4221281" y="719900"/>
                </a:cubicBezTo>
                <a:cubicBezTo>
                  <a:pt x="4326395" y="810082"/>
                  <a:pt x="4446658" y="980794"/>
                  <a:pt x="4597675" y="1096294"/>
                </a:cubicBezTo>
                <a:cubicBezTo>
                  <a:pt x="4469820" y="1244764"/>
                  <a:pt x="4389302" y="1335332"/>
                  <a:pt x="4265132" y="1428837"/>
                </a:cubicBezTo>
                <a:cubicBezTo>
                  <a:pt x="4140962" y="1522342"/>
                  <a:pt x="4010267" y="1716897"/>
                  <a:pt x="3888738" y="1805231"/>
                </a:cubicBezTo>
                <a:cubicBezTo>
                  <a:pt x="3767209" y="1893565"/>
                  <a:pt x="3688303" y="2031899"/>
                  <a:pt x="3501381" y="2192588"/>
                </a:cubicBezTo>
                <a:cubicBezTo>
                  <a:pt x="3360841" y="2190803"/>
                  <a:pt x="3049748" y="2185609"/>
                  <a:pt x="2882804" y="2192588"/>
                </a:cubicBezTo>
                <a:cubicBezTo>
                  <a:pt x="2715860" y="2199567"/>
                  <a:pt x="2619584" y="2215869"/>
                  <a:pt x="2369268" y="2192588"/>
                </a:cubicBezTo>
                <a:cubicBezTo>
                  <a:pt x="2118952" y="2169307"/>
                  <a:pt x="2029838" y="2204475"/>
                  <a:pt x="1820718" y="2192588"/>
                </a:cubicBezTo>
                <a:cubicBezTo>
                  <a:pt x="1611598" y="2180702"/>
                  <a:pt x="1443530" y="2188066"/>
                  <a:pt x="1237155" y="2192588"/>
                </a:cubicBezTo>
                <a:cubicBezTo>
                  <a:pt x="1030780" y="2197110"/>
                  <a:pt x="842276" y="2191762"/>
                  <a:pt x="723619" y="2192588"/>
                </a:cubicBezTo>
                <a:cubicBezTo>
                  <a:pt x="604962" y="2193414"/>
                  <a:pt x="322812" y="2174043"/>
                  <a:pt x="0" y="2192588"/>
                </a:cubicBezTo>
                <a:cubicBezTo>
                  <a:pt x="18010" y="1971250"/>
                  <a:pt x="-1439" y="1906319"/>
                  <a:pt x="0" y="1710219"/>
                </a:cubicBezTo>
                <a:cubicBezTo>
                  <a:pt x="1439" y="1514119"/>
                  <a:pt x="-9062" y="1294321"/>
                  <a:pt x="0" y="1162072"/>
                </a:cubicBezTo>
                <a:cubicBezTo>
                  <a:pt x="9062" y="1029823"/>
                  <a:pt x="26892" y="848717"/>
                  <a:pt x="0" y="591999"/>
                </a:cubicBezTo>
                <a:cubicBezTo>
                  <a:pt x="-26892" y="335281"/>
                  <a:pt x="23505" y="265973"/>
                  <a:pt x="0" y="0"/>
                </a:cubicBezTo>
                <a:close/>
              </a:path>
              <a:path w="4597675" h="2192588" stroke="0" extrusionOk="0">
                <a:moveTo>
                  <a:pt x="0" y="0"/>
                </a:moveTo>
                <a:cubicBezTo>
                  <a:pt x="135988" y="-18715"/>
                  <a:pt x="308545" y="-522"/>
                  <a:pt x="583564" y="0"/>
                </a:cubicBezTo>
                <a:cubicBezTo>
                  <a:pt x="858583" y="522"/>
                  <a:pt x="1074277" y="10179"/>
                  <a:pt x="1202141" y="0"/>
                </a:cubicBezTo>
                <a:cubicBezTo>
                  <a:pt x="1330005" y="-10179"/>
                  <a:pt x="1463913" y="-8928"/>
                  <a:pt x="1715677" y="0"/>
                </a:cubicBezTo>
                <a:cubicBezTo>
                  <a:pt x="1967441" y="8928"/>
                  <a:pt x="2122045" y="-23507"/>
                  <a:pt x="2229213" y="0"/>
                </a:cubicBezTo>
                <a:cubicBezTo>
                  <a:pt x="2336381" y="23507"/>
                  <a:pt x="2608723" y="28004"/>
                  <a:pt x="2882804" y="0"/>
                </a:cubicBezTo>
                <a:cubicBezTo>
                  <a:pt x="3156885" y="-28004"/>
                  <a:pt x="3283579" y="7737"/>
                  <a:pt x="3501381" y="0"/>
                </a:cubicBezTo>
                <a:cubicBezTo>
                  <a:pt x="3669021" y="154880"/>
                  <a:pt x="3711228" y="202939"/>
                  <a:pt x="3833924" y="332543"/>
                </a:cubicBezTo>
                <a:cubicBezTo>
                  <a:pt x="3956620" y="462147"/>
                  <a:pt x="4033992" y="517964"/>
                  <a:pt x="4210318" y="708937"/>
                </a:cubicBezTo>
                <a:cubicBezTo>
                  <a:pt x="4386644" y="899910"/>
                  <a:pt x="4430484" y="890381"/>
                  <a:pt x="4597675" y="1096294"/>
                </a:cubicBezTo>
                <a:cubicBezTo>
                  <a:pt x="4456469" y="1216454"/>
                  <a:pt x="4390019" y="1275426"/>
                  <a:pt x="4243207" y="1450762"/>
                </a:cubicBezTo>
                <a:cubicBezTo>
                  <a:pt x="4096395" y="1626098"/>
                  <a:pt x="3987349" y="1697380"/>
                  <a:pt x="3866812" y="1827157"/>
                </a:cubicBezTo>
                <a:cubicBezTo>
                  <a:pt x="3746275" y="1956934"/>
                  <a:pt x="3622306" y="2071743"/>
                  <a:pt x="3501381" y="2192588"/>
                </a:cubicBezTo>
                <a:cubicBezTo>
                  <a:pt x="3282225" y="2166466"/>
                  <a:pt x="3207746" y="2218528"/>
                  <a:pt x="2952831" y="2192588"/>
                </a:cubicBezTo>
                <a:cubicBezTo>
                  <a:pt x="2697916" y="2166649"/>
                  <a:pt x="2541622" y="2196268"/>
                  <a:pt x="2334254" y="2192588"/>
                </a:cubicBezTo>
                <a:cubicBezTo>
                  <a:pt x="2126886" y="2188908"/>
                  <a:pt x="2007356" y="2189069"/>
                  <a:pt x="1785704" y="2192588"/>
                </a:cubicBezTo>
                <a:cubicBezTo>
                  <a:pt x="1564052" y="2196108"/>
                  <a:pt x="1339309" y="2168571"/>
                  <a:pt x="1132113" y="2192588"/>
                </a:cubicBezTo>
                <a:cubicBezTo>
                  <a:pt x="924917" y="2216605"/>
                  <a:pt x="743453" y="2172571"/>
                  <a:pt x="583564" y="2192588"/>
                </a:cubicBezTo>
                <a:cubicBezTo>
                  <a:pt x="423675" y="2212605"/>
                  <a:pt x="117406" y="2192257"/>
                  <a:pt x="0" y="2192588"/>
                </a:cubicBezTo>
                <a:cubicBezTo>
                  <a:pt x="19182" y="1993561"/>
                  <a:pt x="17232" y="1877246"/>
                  <a:pt x="0" y="1710219"/>
                </a:cubicBezTo>
                <a:cubicBezTo>
                  <a:pt x="-17232" y="1543192"/>
                  <a:pt x="17004" y="1295715"/>
                  <a:pt x="0" y="1140146"/>
                </a:cubicBezTo>
                <a:cubicBezTo>
                  <a:pt x="-17004" y="984577"/>
                  <a:pt x="19728" y="841357"/>
                  <a:pt x="0" y="613925"/>
                </a:cubicBezTo>
                <a:cubicBezTo>
                  <a:pt x="-19728" y="386493"/>
                  <a:pt x="14668" y="300293"/>
                  <a:pt x="0" y="0"/>
                </a:cubicBezTo>
                <a:close/>
              </a:path>
            </a:pathLst>
          </a:custGeom>
          <a:solidFill>
            <a:schemeClr val="bg1"/>
          </a:solidFill>
          <a:ln w="38100">
            <a:solidFill>
              <a:srgbClr val="CC99FF"/>
            </a:solidFill>
            <a:extLst>
              <a:ext uri="{C807C97D-BFC1-408E-A445-0C87EB9F89A2}">
                <ask:lineSketchStyleProps xmlns:ask="http://schemas.microsoft.com/office/drawing/2018/sketchyshapes" sd="521466628">
                  <a:prstGeom prst="homePlat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5A7657-BA80-4FA8-9D61-A01A01018149}"/>
              </a:ext>
            </a:extLst>
          </p:cNvPr>
          <p:cNvSpPr txBox="1"/>
          <p:nvPr/>
        </p:nvSpPr>
        <p:spPr>
          <a:xfrm>
            <a:off x="1421294" y="4585097"/>
            <a:ext cx="3909392" cy="2154436"/>
          </a:xfrm>
          <a:prstGeom prst="rect">
            <a:avLst/>
          </a:prstGeom>
          <a:noFill/>
        </p:spPr>
        <p:txBody>
          <a:bodyPr wrap="square" rtlCol="0">
            <a:spAutoFit/>
          </a:bodyPr>
          <a:lstStyle/>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Brain Breaks___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Ask If I need help___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Prompt me to do next task___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a:t>
            </a:r>
          </a:p>
          <a:p>
            <a:pPr>
              <a:spcBef>
                <a:spcPts val="600"/>
              </a:spcBef>
              <a:spcAft>
                <a:spcPts val="600"/>
              </a:spcAft>
            </a:pPr>
            <a:r>
              <a:rPr lang="en-GB" sz="1400" dirty="0">
                <a:latin typeface="Objektiv Mk2 Trial" panose="020B0502020204020203" pitchFamily="34" charset="0"/>
                <a:ea typeface="HelloBigSky" panose="02000603000000000000" pitchFamily="2" charset="0"/>
                <a:cs typeface="Objektiv Mk2 Trial" panose="020B0502020204020203" pitchFamily="34" charset="0"/>
              </a:rPr>
              <a:t>____________________________</a:t>
            </a:r>
          </a:p>
        </p:txBody>
      </p:sp>
      <p:sp>
        <p:nvSpPr>
          <p:cNvPr id="10" name="Cloud 9">
            <a:extLst>
              <a:ext uri="{FF2B5EF4-FFF2-40B4-BE49-F238E27FC236}">
                <a16:creationId xmlns:a16="http://schemas.microsoft.com/office/drawing/2014/main" id="{02C57539-D949-4F01-ABE1-EFEBD25B6364}"/>
              </a:ext>
            </a:extLst>
          </p:cNvPr>
          <p:cNvSpPr/>
          <p:nvPr/>
        </p:nvSpPr>
        <p:spPr>
          <a:xfrm>
            <a:off x="6662534" y="4566021"/>
            <a:ext cx="3846446" cy="2192588"/>
          </a:xfrm>
          <a:prstGeom prst="cloud">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F346A1A3-C8BE-4D04-88F4-DBCAB06F2FAD}"/>
              </a:ext>
            </a:extLst>
          </p:cNvPr>
          <p:cNvSpPr/>
          <p:nvPr/>
        </p:nvSpPr>
        <p:spPr>
          <a:xfrm>
            <a:off x="5502965" y="681648"/>
            <a:ext cx="2837209" cy="3410777"/>
          </a:xfrm>
          <a:custGeom>
            <a:avLst/>
            <a:gdLst>
              <a:gd name="connsiteX0" fmla="*/ 0 w 2837209"/>
              <a:gd name="connsiteY0" fmla="*/ 472878 h 3410777"/>
              <a:gd name="connsiteX1" fmla="*/ 472878 w 2837209"/>
              <a:gd name="connsiteY1" fmla="*/ 0 h 3410777"/>
              <a:gd name="connsiteX2" fmla="*/ 1046619 w 2837209"/>
              <a:gd name="connsiteY2" fmla="*/ 0 h 3410777"/>
              <a:gd name="connsiteX3" fmla="*/ 1677103 w 2837209"/>
              <a:gd name="connsiteY3" fmla="*/ 0 h 3410777"/>
              <a:gd name="connsiteX4" fmla="*/ 2364331 w 2837209"/>
              <a:gd name="connsiteY4" fmla="*/ 0 h 3410777"/>
              <a:gd name="connsiteX5" fmla="*/ 2837209 w 2837209"/>
              <a:gd name="connsiteY5" fmla="*/ 472878 h 3410777"/>
              <a:gd name="connsiteX6" fmla="*/ 2837209 w 2837209"/>
              <a:gd name="connsiteY6" fmla="*/ 1064483 h 3410777"/>
              <a:gd name="connsiteX7" fmla="*/ 2837209 w 2837209"/>
              <a:gd name="connsiteY7" fmla="*/ 1606788 h 3410777"/>
              <a:gd name="connsiteX8" fmla="*/ 2837209 w 2837209"/>
              <a:gd name="connsiteY8" fmla="*/ 2223043 h 3410777"/>
              <a:gd name="connsiteX9" fmla="*/ 2837209 w 2837209"/>
              <a:gd name="connsiteY9" fmla="*/ 2937899 h 3410777"/>
              <a:gd name="connsiteX10" fmla="*/ 2364331 w 2837209"/>
              <a:gd name="connsiteY10" fmla="*/ 3410777 h 3410777"/>
              <a:gd name="connsiteX11" fmla="*/ 1733847 w 2837209"/>
              <a:gd name="connsiteY11" fmla="*/ 3410777 h 3410777"/>
              <a:gd name="connsiteX12" fmla="*/ 1084448 w 2837209"/>
              <a:gd name="connsiteY12" fmla="*/ 3410777 h 3410777"/>
              <a:gd name="connsiteX13" fmla="*/ 472878 w 2837209"/>
              <a:gd name="connsiteY13" fmla="*/ 3410777 h 3410777"/>
              <a:gd name="connsiteX14" fmla="*/ 0 w 2837209"/>
              <a:gd name="connsiteY14" fmla="*/ 2937899 h 3410777"/>
              <a:gd name="connsiteX15" fmla="*/ 0 w 2837209"/>
              <a:gd name="connsiteY15" fmla="*/ 2296994 h 3410777"/>
              <a:gd name="connsiteX16" fmla="*/ 0 w 2837209"/>
              <a:gd name="connsiteY16" fmla="*/ 1631438 h 3410777"/>
              <a:gd name="connsiteX17" fmla="*/ 0 w 2837209"/>
              <a:gd name="connsiteY17" fmla="*/ 1015183 h 3410777"/>
              <a:gd name="connsiteX18" fmla="*/ 0 w 2837209"/>
              <a:gd name="connsiteY18" fmla="*/ 472878 h 34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7209" h="3410777" fill="none" extrusionOk="0">
                <a:moveTo>
                  <a:pt x="0" y="472878"/>
                </a:moveTo>
                <a:cubicBezTo>
                  <a:pt x="51621" y="175233"/>
                  <a:pt x="227035" y="-46126"/>
                  <a:pt x="472878" y="0"/>
                </a:cubicBezTo>
                <a:cubicBezTo>
                  <a:pt x="613612" y="26376"/>
                  <a:pt x="783160" y="-5237"/>
                  <a:pt x="1046619" y="0"/>
                </a:cubicBezTo>
                <a:cubicBezTo>
                  <a:pt x="1310078" y="5237"/>
                  <a:pt x="1490810" y="-23078"/>
                  <a:pt x="1677103" y="0"/>
                </a:cubicBezTo>
                <a:cubicBezTo>
                  <a:pt x="1863396" y="23078"/>
                  <a:pt x="2205795" y="20945"/>
                  <a:pt x="2364331" y="0"/>
                </a:cubicBezTo>
                <a:cubicBezTo>
                  <a:pt x="2670102" y="45155"/>
                  <a:pt x="2809200" y="204574"/>
                  <a:pt x="2837209" y="472878"/>
                </a:cubicBezTo>
                <a:cubicBezTo>
                  <a:pt x="2840115" y="715826"/>
                  <a:pt x="2838071" y="787357"/>
                  <a:pt x="2837209" y="1064483"/>
                </a:cubicBezTo>
                <a:cubicBezTo>
                  <a:pt x="2836347" y="1341609"/>
                  <a:pt x="2842138" y="1359755"/>
                  <a:pt x="2837209" y="1606788"/>
                </a:cubicBezTo>
                <a:cubicBezTo>
                  <a:pt x="2832280" y="1853822"/>
                  <a:pt x="2845183" y="2056712"/>
                  <a:pt x="2837209" y="2223043"/>
                </a:cubicBezTo>
                <a:cubicBezTo>
                  <a:pt x="2829235" y="2389375"/>
                  <a:pt x="2836276" y="2776023"/>
                  <a:pt x="2837209" y="2937899"/>
                </a:cubicBezTo>
                <a:cubicBezTo>
                  <a:pt x="2846043" y="3200885"/>
                  <a:pt x="2662193" y="3415783"/>
                  <a:pt x="2364331" y="3410777"/>
                </a:cubicBezTo>
                <a:cubicBezTo>
                  <a:pt x="2084080" y="3430290"/>
                  <a:pt x="2014996" y="3387199"/>
                  <a:pt x="1733847" y="3410777"/>
                </a:cubicBezTo>
                <a:cubicBezTo>
                  <a:pt x="1452698" y="3434355"/>
                  <a:pt x="1338380" y="3380257"/>
                  <a:pt x="1084448" y="3410777"/>
                </a:cubicBezTo>
                <a:cubicBezTo>
                  <a:pt x="830516" y="3441297"/>
                  <a:pt x="678890" y="3433485"/>
                  <a:pt x="472878" y="3410777"/>
                </a:cubicBezTo>
                <a:cubicBezTo>
                  <a:pt x="218074" y="3395083"/>
                  <a:pt x="54161" y="3233203"/>
                  <a:pt x="0" y="2937899"/>
                </a:cubicBezTo>
                <a:cubicBezTo>
                  <a:pt x="-19929" y="2630825"/>
                  <a:pt x="-25384" y="2436620"/>
                  <a:pt x="0" y="2296994"/>
                </a:cubicBezTo>
                <a:cubicBezTo>
                  <a:pt x="25384" y="2157368"/>
                  <a:pt x="22208" y="1954162"/>
                  <a:pt x="0" y="1631438"/>
                </a:cubicBezTo>
                <a:cubicBezTo>
                  <a:pt x="-22208" y="1308714"/>
                  <a:pt x="28261" y="1233859"/>
                  <a:pt x="0" y="1015183"/>
                </a:cubicBezTo>
                <a:cubicBezTo>
                  <a:pt x="-28261" y="796508"/>
                  <a:pt x="-497" y="665604"/>
                  <a:pt x="0" y="472878"/>
                </a:cubicBezTo>
                <a:close/>
              </a:path>
              <a:path w="2837209" h="3410777" stroke="0" extrusionOk="0">
                <a:moveTo>
                  <a:pt x="0" y="472878"/>
                </a:moveTo>
                <a:cubicBezTo>
                  <a:pt x="-2932" y="230287"/>
                  <a:pt x="232687" y="33715"/>
                  <a:pt x="472878" y="0"/>
                </a:cubicBezTo>
                <a:cubicBezTo>
                  <a:pt x="705052" y="2037"/>
                  <a:pt x="851863" y="1869"/>
                  <a:pt x="1046619" y="0"/>
                </a:cubicBezTo>
                <a:cubicBezTo>
                  <a:pt x="1241375" y="-1869"/>
                  <a:pt x="1443476" y="-6634"/>
                  <a:pt x="1696018" y="0"/>
                </a:cubicBezTo>
                <a:cubicBezTo>
                  <a:pt x="1948560" y="6634"/>
                  <a:pt x="2187672" y="740"/>
                  <a:pt x="2364331" y="0"/>
                </a:cubicBezTo>
                <a:cubicBezTo>
                  <a:pt x="2643984" y="-36984"/>
                  <a:pt x="2847360" y="205542"/>
                  <a:pt x="2837209" y="472878"/>
                </a:cubicBezTo>
                <a:cubicBezTo>
                  <a:pt x="2856746" y="766082"/>
                  <a:pt x="2856924" y="781930"/>
                  <a:pt x="2837209" y="1089133"/>
                </a:cubicBezTo>
                <a:cubicBezTo>
                  <a:pt x="2817494" y="1396336"/>
                  <a:pt x="2847180" y="1431298"/>
                  <a:pt x="2837209" y="1730039"/>
                </a:cubicBezTo>
                <a:cubicBezTo>
                  <a:pt x="2827238" y="2028780"/>
                  <a:pt x="2860896" y="2166009"/>
                  <a:pt x="2837209" y="2370944"/>
                </a:cubicBezTo>
                <a:cubicBezTo>
                  <a:pt x="2813522" y="2575879"/>
                  <a:pt x="2837863" y="2708693"/>
                  <a:pt x="2837209" y="2937899"/>
                </a:cubicBezTo>
                <a:cubicBezTo>
                  <a:pt x="2831210" y="3173691"/>
                  <a:pt x="2673196" y="3394760"/>
                  <a:pt x="2364331" y="3410777"/>
                </a:cubicBezTo>
                <a:cubicBezTo>
                  <a:pt x="2044251" y="3405052"/>
                  <a:pt x="1845814" y="3405631"/>
                  <a:pt x="1696018" y="3410777"/>
                </a:cubicBezTo>
                <a:cubicBezTo>
                  <a:pt x="1546222" y="3415923"/>
                  <a:pt x="1326423" y="3396278"/>
                  <a:pt x="1065533" y="3410777"/>
                </a:cubicBezTo>
                <a:cubicBezTo>
                  <a:pt x="804644" y="3425276"/>
                  <a:pt x="710353" y="3421022"/>
                  <a:pt x="472878" y="3410777"/>
                </a:cubicBezTo>
                <a:cubicBezTo>
                  <a:pt x="193254" y="3413378"/>
                  <a:pt x="12243" y="3174338"/>
                  <a:pt x="0" y="2937899"/>
                </a:cubicBezTo>
                <a:cubicBezTo>
                  <a:pt x="25191" y="2707061"/>
                  <a:pt x="-13116" y="2453714"/>
                  <a:pt x="0" y="2321644"/>
                </a:cubicBezTo>
                <a:cubicBezTo>
                  <a:pt x="13116" y="2189574"/>
                  <a:pt x="5371" y="2032281"/>
                  <a:pt x="0" y="1779339"/>
                </a:cubicBezTo>
                <a:cubicBezTo>
                  <a:pt x="-5371" y="1526398"/>
                  <a:pt x="-29208" y="1315054"/>
                  <a:pt x="0" y="1163084"/>
                </a:cubicBezTo>
                <a:cubicBezTo>
                  <a:pt x="29208" y="1011114"/>
                  <a:pt x="1454" y="678244"/>
                  <a:pt x="0" y="472878"/>
                </a:cubicBezTo>
                <a:close/>
              </a:path>
            </a:pathLst>
          </a:custGeom>
          <a:solidFill>
            <a:schemeClr val="bg1"/>
          </a:solidFill>
          <a:ln w="38100">
            <a:solidFill>
              <a:schemeClr val="accent1"/>
            </a:solidFill>
            <a:extLst>
              <a:ext uri="{C807C97D-BFC1-408E-A445-0C87EB9F89A2}">
                <ask:lineSketchStyleProps xmlns:ask="http://schemas.microsoft.com/office/drawing/2018/sketchyshapes" sd="275246822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FF95221-08AF-48B5-8F4D-B18F4694B315}"/>
              </a:ext>
            </a:extLst>
          </p:cNvPr>
          <p:cNvSpPr txBox="1"/>
          <p:nvPr/>
        </p:nvSpPr>
        <p:spPr>
          <a:xfrm>
            <a:off x="5549350" y="46167"/>
            <a:ext cx="2703445" cy="584775"/>
          </a:xfrm>
          <a:prstGeom prst="rect">
            <a:avLst/>
          </a:prstGeom>
          <a:noFill/>
        </p:spPr>
        <p:txBody>
          <a:bodyPr wrap="square" rtlCol="0">
            <a:spAutoFit/>
          </a:bodyPr>
          <a:lstStyle/>
          <a:p>
            <a:pPr algn="ctr"/>
            <a:r>
              <a:rPr lang="en-GB" sz="1600" dirty="0">
                <a:latin typeface="Objektiv Mk2 Trial" panose="020B0502020204020203" pitchFamily="34" charset="0"/>
                <a:ea typeface="HelloBigSky" panose="02000603000000000000" pitchFamily="2" charset="0"/>
                <a:cs typeface="Objektiv Mk2 Trial" panose="020B0502020204020203" pitchFamily="34" charset="0"/>
              </a:rPr>
              <a:t>Things that might make me stressed or upset?</a:t>
            </a:r>
          </a:p>
        </p:txBody>
      </p:sp>
      <p:sp>
        <p:nvSpPr>
          <p:cNvPr id="13" name="TextBox 12">
            <a:extLst>
              <a:ext uri="{FF2B5EF4-FFF2-40B4-BE49-F238E27FC236}">
                <a16:creationId xmlns:a16="http://schemas.microsoft.com/office/drawing/2014/main" id="{E62F582F-74BA-4C8C-AC1C-8275F9370938}"/>
              </a:ext>
            </a:extLst>
          </p:cNvPr>
          <p:cNvSpPr txBox="1"/>
          <p:nvPr/>
        </p:nvSpPr>
        <p:spPr>
          <a:xfrm>
            <a:off x="8340175" y="739433"/>
            <a:ext cx="2703445" cy="584775"/>
          </a:xfrm>
          <a:prstGeom prst="rect">
            <a:avLst/>
          </a:prstGeom>
          <a:noFill/>
        </p:spPr>
        <p:txBody>
          <a:bodyPr wrap="square" rtlCol="0">
            <a:spAutoFit/>
          </a:bodyPr>
          <a:lstStyle/>
          <a:p>
            <a:pPr algn="ctr"/>
            <a:r>
              <a:rPr lang="en-GB" sz="1600" dirty="0">
                <a:latin typeface="Objektiv Mk2 Trial" panose="020B0502020204020203" pitchFamily="34" charset="0"/>
                <a:ea typeface="HelloBigSky" panose="02000603000000000000" pitchFamily="2" charset="0"/>
                <a:cs typeface="Objektiv Mk2 Trial" panose="020B0502020204020203" pitchFamily="34" charset="0"/>
              </a:rPr>
              <a:t>You can tell I am upset because I will</a:t>
            </a:r>
          </a:p>
        </p:txBody>
      </p:sp>
      <p:sp>
        <p:nvSpPr>
          <p:cNvPr id="14" name="Oval 13">
            <a:extLst>
              <a:ext uri="{FF2B5EF4-FFF2-40B4-BE49-F238E27FC236}">
                <a16:creationId xmlns:a16="http://schemas.microsoft.com/office/drawing/2014/main" id="{98FAFB66-D006-42BE-A2B7-706B6901CA9D}"/>
              </a:ext>
            </a:extLst>
          </p:cNvPr>
          <p:cNvSpPr/>
          <p:nvPr/>
        </p:nvSpPr>
        <p:spPr>
          <a:xfrm>
            <a:off x="8548071" y="1339117"/>
            <a:ext cx="2343148" cy="2362349"/>
          </a:xfrm>
          <a:custGeom>
            <a:avLst/>
            <a:gdLst>
              <a:gd name="connsiteX0" fmla="*/ 0 w 2343148"/>
              <a:gd name="connsiteY0" fmla="*/ 1181175 h 2362349"/>
              <a:gd name="connsiteX1" fmla="*/ 1171574 w 2343148"/>
              <a:gd name="connsiteY1" fmla="*/ 0 h 2362349"/>
              <a:gd name="connsiteX2" fmla="*/ 2343148 w 2343148"/>
              <a:gd name="connsiteY2" fmla="*/ 1181175 h 2362349"/>
              <a:gd name="connsiteX3" fmla="*/ 1171574 w 2343148"/>
              <a:gd name="connsiteY3" fmla="*/ 2362350 h 2362349"/>
              <a:gd name="connsiteX4" fmla="*/ 0 w 2343148"/>
              <a:gd name="connsiteY4" fmla="*/ 1181175 h 236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48" h="2362349" fill="none" extrusionOk="0">
                <a:moveTo>
                  <a:pt x="0" y="1181175"/>
                </a:moveTo>
                <a:cubicBezTo>
                  <a:pt x="52170" y="456492"/>
                  <a:pt x="527932" y="-52119"/>
                  <a:pt x="1171574" y="0"/>
                </a:cubicBezTo>
                <a:cubicBezTo>
                  <a:pt x="1824511" y="121739"/>
                  <a:pt x="2363019" y="436769"/>
                  <a:pt x="2343148" y="1181175"/>
                </a:cubicBezTo>
                <a:cubicBezTo>
                  <a:pt x="2209617" y="1784388"/>
                  <a:pt x="1849155" y="2342204"/>
                  <a:pt x="1171574" y="2362350"/>
                </a:cubicBezTo>
                <a:cubicBezTo>
                  <a:pt x="480149" y="2310280"/>
                  <a:pt x="-16233" y="1792029"/>
                  <a:pt x="0" y="1181175"/>
                </a:cubicBezTo>
                <a:close/>
              </a:path>
              <a:path w="2343148" h="2362349" stroke="0" extrusionOk="0">
                <a:moveTo>
                  <a:pt x="0" y="1181175"/>
                </a:moveTo>
                <a:cubicBezTo>
                  <a:pt x="10262" y="495135"/>
                  <a:pt x="555707" y="-13379"/>
                  <a:pt x="1171574" y="0"/>
                </a:cubicBezTo>
                <a:cubicBezTo>
                  <a:pt x="1873391" y="-10693"/>
                  <a:pt x="2460252" y="496354"/>
                  <a:pt x="2343148" y="1181175"/>
                </a:cubicBezTo>
                <a:cubicBezTo>
                  <a:pt x="2348298" y="1815431"/>
                  <a:pt x="1749603" y="2281249"/>
                  <a:pt x="1171574" y="2362350"/>
                </a:cubicBezTo>
                <a:cubicBezTo>
                  <a:pt x="625333" y="2463732"/>
                  <a:pt x="23264" y="1851169"/>
                  <a:pt x="0" y="1181175"/>
                </a:cubicBezTo>
                <a:close/>
              </a:path>
            </a:pathLst>
          </a:custGeom>
          <a:solidFill>
            <a:schemeClr val="bg1"/>
          </a:solidFill>
          <a:ln w="38100">
            <a:solidFill>
              <a:srgbClr val="92D050"/>
            </a:solidFill>
            <a:extLst>
              <a:ext uri="{C807C97D-BFC1-408E-A445-0C87EB9F89A2}">
                <ask:lineSketchStyleProps xmlns:ask="http://schemas.microsoft.com/office/drawing/2018/sketchyshapes" sd="64949467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08EF397-747C-4A8C-B936-0DE66F1EBA15}"/>
              </a:ext>
            </a:extLst>
          </p:cNvPr>
          <p:cNvSpPr txBox="1"/>
          <p:nvPr/>
        </p:nvSpPr>
        <p:spPr>
          <a:xfrm>
            <a:off x="6939837" y="4227467"/>
            <a:ext cx="3643965" cy="338554"/>
          </a:xfrm>
          <a:prstGeom prst="rect">
            <a:avLst/>
          </a:prstGeom>
          <a:noFill/>
        </p:spPr>
        <p:txBody>
          <a:bodyPr wrap="square" rtlCol="0">
            <a:spAutoFit/>
          </a:bodyPr>
          <a:lstStyle/>
          <a:p>
            <a:pPr algn="ctr"/>
            <a:r>
              <a:rPr lang="en-GB" sz="1600" dirty="0">
                <a:latin typeface="Objektiv Mk2 Trial" panose="020B0502020204020203" pitchFamily="34" charset="0"/>
                <a:ea typeface="HelloBigSky" panose="02000603000000000000" pitchFamily="2" charset="0"/>
                <a:cs typeface="Objektiv Mk2 Trial" panose="020B0502020204020203" pitchFamily="34" charset="0"/>
              </a:rPr>
              <a:t>These might make me feel better</a:t>
            </a:r>
          </a:p>
        </p:txBody>
      </p:sp>
      <p:pic>
        <p:nvPicPr>
          <p:cNvPr id="7" name="Picture 6" descr="Logo, company name&#10;&#10;Description automatically generated">
            <a:extLst>
              <a:ext uri="{FF2B5EF4-FFF2-40B4-BE49-F238E27FC236}">
                <a16:creationId xmlns:a16="http://schemas.microsoft.com/office/drawing/2014/main" id="{5DE4DAE8-4246-C230-BD80-4682BA07C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733" y="213499"/>
            <a:ext cx="1778493" cy="472194"/>
          </a:xfrm>
          <a:prstGeom prst="rect">
            <a:avLst/>
          </a:prstGeom>
        </p:spPr>
      </p:pic>
    </p:spTree>
    <p:extLst>
      <p:ext uri="{BB962C8B-B14F-4D97-AF65-F5344CB8AC3E}">
        <p14:creationId xmlns:p14="http://schemas.microsoft.com/office/powerpoint/2010/main" val="33466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ef0a39-66fa-4d47-9e20-9859087b6ed1" xsi:nil="true"/>
    <lcf76f155ced4ddcb4097134ff3c332f xmlns="c074ad64-5409-4c15-8d7b-043b70ee70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0E82F336BF094ABFC8B6B79041EE7E" ma:contentTypeVersion="16" ma:contentTypeDescription="Create a new document." ma:contentTypeScope="" ma:versionID="cd0ce0ad9c7a3da864cb3ccb406b642d">
  <xsd:schema xmlns:xsd="http://www.w3.org/2001/XMLSchema" xmlns:xs="http://www.w3.org/2001/XMLSchema" xmlns:p="http://schemas.microsoft.com/office/2006/metadata/properties" xmlns:ns2="c074ad64-5409-4c15-8d7b-043b70ee704d" xmlns:ns3="9cef0a39-66fa-4d47-9e20-9859087b6ed1" targetNamespace="http://schemas.microsoft.com/office/2006/metadata/properties" ma:root="true" ma:fieldsID="5e10c76c400ae227554cbcd195705a21" ns2:_="" ns3:_="">
    <xsd:import namespace="c074ad64-5409-4c15-8d7b-043b70ee704d"/>
    <xsd:import namespace="9cef0a39-66fa-4d47-9e20-9859087b6e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4ad64-5409-4c15-8d7b-043b70ee7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7f4f31a-82e0-4b34-b125-e14bd1a7f6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ef0a39-66fa-4d47-9e20-9859087b6ed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f63e14e-be07-4fe0-83b5-a3004f311b91}" ma:internalName="TaxCatchAll" ma:showField="CatchAllData" ma:web="9cef0a39-66fa-4d47-9e20-9859087b6e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797B9E-7984-4DB0-A878-15D9457A1CEA}">
  <ds:schemaRefs>
    <ds:schemaRef ds:uri="http://schemas.microsoft.com/office/2006/metadata/properties"/>
    <ds:schemaRef ds:uri="http://schemas.microsoft.com/office/infopath/2007/PartnerControls"/>
    <ds:schemaRef ds:uri="9cef0a39-66fa-4d47-9e20-9859087b6ed1"/>
    <ds:schemaRef ds:uri="cf91bd2d-ffac-4e73-9a52-1eabc627a2d6"/>
  </ds:schemaRefs>
</ds:datastoreItem>
</file>

<file path=customXml/itemProps2.xml><?xml version="1.0" encoding="utf-8"?>
<ds:datastoreItem xmlns:ds="http://schemas.openxmlformats.org/officeDocument/2006/customXml" ds:itemID="{D8CC4DBC-6486-4495-BFAC-CDA4885642CB}">
  <ds:schemaRefs>
    <ds:schemaRef ds:uri="http://schemas.microsoft.com/sharepoint/v3/contenttype/forms"/>
  </ds:schemaRefs>
</ds:datastoreItem>
</file>

<file path=customXml/itemProps3.xml><?xml version="1.0" encoding="utf-8"?>
<ds:datastoreItem xmlns:ds="http://schemas.openxmlformats.org/officeDocument/2006/customXml" ds:itemID="{F09A04CD-1373-4732-BF67-8FD787EC9984}"/>
</file>

<file path=docProps/app.xml><?xml version="1.0" encoding="utf-8"?>
<Properties xmlns="http://schemas.openxmlformats.org/officeDocument/2006/extended-properties" xmlns:vt="http://schemas.openxmlformats.org/officeDocument/2006/docPropsVTypes">
  <TotalTime>542</TotalTime>
  <Words>1927</Words>
  <Application>Microsoft Office PowerPoint</Application>
  <PresentationFormat>Widescreen</PresentationFormat>
  <Paragraphs>287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Dax</vt:lpstr>
      <vt:lpstr>HelloBigSky</vt:lpstr>
      <vt:lpstr>Objektiv Mk2 Trial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Henderson</dc:creator>
  <cp:lastModifiedBy>Rachel Leung</cp:lastModifiedBy>
  <cp:revision>26</cp:revision>
  <dcterms:created xsi:type="dcterms:W3CDTF">2021-06-14T12:17:28Z</dcterms:created>
  <dcterms:modified xsi:type="dcterms:W3CDTF">2024-03-06T14:31:10Z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0x010100B30E82F336BF094ABFC8B6B79041EE7E</vt:lpwstr>
  </property>
  <property fmtid="{D5CDD505-2E9C-101B-9397-08002B2CF9AE}" pid="3" name="MediaServiceImageTags">
    <vt:lpwstr/>
  </property>
</Properties>
</file>