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Lst>
  <p:sldSz cx="6858000" cy="9906000" type="A4"/>
  <p:notesSz cx="6888163" cy="9671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262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32887FB-05FB-40EC-88CF-1BA5AEAA9FA3}" type="datetimeFigureOut">
              <a:rPr lang="en-GB" smtClean="0"/>
              <a:t>10/11/2025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631E76-DF3B-4DE2-82B1-4094EFB1AD8D}" type="slidenum">
              <a:rPr lang="en-GB" smtClean="0"/>
              <a:t>‹#›</a:t>
            </a:fld>
            <a:endParaRPr lang="en-GB"/>
          </a:p>
        </p:txBody>
      </p:sp>
    </p:spTree>
    <p:extLst>
      <p:ext uri="{BB962C8B-B14F-4D97-AF65-F5344CB8AC3E}">
        <p14:creationId xmlns:p14="http://schemas.microsoft.com/office/powerpoint/2010/main" val="498635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2887FB-05FB-40EC-88CF-1BA5AEAA9FA3}" type="datetimeFigureOut">
              <a:rPr lang="en-GB" smtClean="0"/>
              <a:t>10/11/2025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631E76-DF3B-4DE2-82B1-4094EFB1AD8D}" type="slidenum">
              <a:rPr lang="en-GB" smtClean="0"/>
              <a:t>‹#›</a:t>
            </a:fld>
            <a:endParaRPr lang="en-GB"/>
          </a:p>
        </p:txBody>
      </p:sp>
    </p:spTree>
    <p:extLst>
      <p:ext uri="{BB962C8B-B14F-4D97-AF65-F5344CB8AC3E}">
        <p14:creationId xmlns:p14="http://schemas.microsoft.com/office/powerpoint/2010/main" val="3869410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2887FB-05FB-40EC-88CF-1BA5AEAA9FA3}" type="datetimeFigureOut">
              <a:rPr lang="en-GB" smtClean="0"/>
              <a:t>10/11/2025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631E76-DF3B-4DE2-82B1-4094EFB1AD8D}" type="slidenum">
              <a:rPr lang="en-GB" smtClean="0"/>
              <a:t>‹#›</a:t>
            </a:fld>
            <a:endParaRPr lang="en-GB"/>
          </a:p>
        </p:txBody>
      </p:sp>
    </p:spTree>
    <p:extLst>
      <p:ext uri="{BB962C8B-B14F-4D97-AF65-F5344CB8AC3E}">
        <p14:creationId xmlns:p14="http://schemas.microsoft.com/office/powerpoint/2010/main" val="3759401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2887FB-05FB-40EC-88CF-1BA5AEAA9FA3}" type="datetimeFigureOut">
              <a:rPr lang="en-GB" smtClean="0"/>
              <a:t>10/11/2025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631E76-DF3B-4DE2-82B1-4094EFB1AD8D}" type="slidenum">
              <a:rPr lang="en-GB" smtClean="0"/>
              <a:t>‹#›</a:t>
            </a:fld>
            <a:endParaRPr lang="en-GB"/>
          </a:p>
        </p:txBody>
      </p:sp>
    </p:spTree>
    <p:extLst>
      <p:ext uri="{BB962C8B-B14F-4D97-AF65-F5344CB8AC3E}">
        <p14:creationId xmlns:p14="http://schemas.microsoft.com/office/powerpoint/2010/main" val="1721808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2887FB-05FB-40EC-88CF-1BA5AEAA9FA3}" type="datetimeFigureOut">
              <a:rPr lang="en-GB" smtClean="0"/>
              <a:t>10/11/2025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631E76-DF3B-4DE2-82B1-4094EFB1AD8D}" type="slidenum">
              <a:rPr lang="en-GB" smtClean="0"/>
              <a:t>‹#›</a:t>
            </a:fld>
            <a:endParaRPr lang="en-GB"/>
          </a:p>
        </p:txBody>
      </p:sp>
    </p:spTree>
    <p:extLst>
      <p:ext uri="{BB962C8B-B14F-4D97-AF65-F5344CB8AC3E}">
        <p14:creationId xmlns:p14="http://schemas.microsoft.com/office/powerpoint/2010/main" val="769992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2887FB-05FB-40EC-88CF-1BA5AEAA9FA3}" type="datetimeFigureOut">
              <a:rPr lang="en-GB" smtClean="0"/>
              <a:t>10/11/2025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631E76-DF3B-4DE2-82B1-4094EFB1AD8D}" type="slidenum">
              <a:rPr lang="en-GB" smtClean="0"/>
              <a:t>‹#›</a:t>
            </a:fld>
            <a:endParaRPr lang="en-GB"/>
          </a:p>
        </p:txBody>
      </p:sp>
    </p:spTree>
    <p:extLst>
      <p:ext uri="{BB962C8B-B14F-4D97-AF65-F5344CB8AC3E}">
        <p14:creationId xmlns:p14="http://schemas.microsoft.com/office/powerpoint/2010/main" val="1464821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2887FB-05FB-40EC-88CF-1BA5AEAA9FA3}" type="datetimeFigureOut">
              <a:rPr lang="en-GB" smtClean="0"/>
              <a:t>10/11/2025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4631E76-DF3B-4DE2-82B1-4094EFB1AD8D}" type="slidenum">
              <a:rPr lang="en-GB" smtClean="0"/>
              <a:t>‹#›</a:t>
            </a:fld>
            <a:endParaRPr lang="en-GB"/>
          </a:p>
        </p:txBody>
      </p:sp>
    </p:spTree>
    <p:extLst>
      <p:ext uri="{BB962C8B-B14F-4D97-AF65-F5344CB8AC3E}">
        <p14:creationId xmlns:p14="http://schemas.microsoft.com/office/powerpoint/2010/main" val="4237349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32887FB-05FB-40EC-88CF-1BA5AEAA9FA3}" type="datetimeFigureOut">
              <a:rPr lang="en-GB" smtClean="0"/>
              <a:t>10/11/2025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4631E76-DF3B-4DE2-82B1-4094EFB1AD8D}" type="slidenum">
              <a:rPr lang="en-GB" smtClean="0"/>
              <a:t>‹#›</a:t>
            </a:fld>
            <a:endParaRPr lang="en-GB"/>
          </a:p>
        </p:txBody>
      </p:sp>
    </p:spTree>
    <p:extLst>
      <p:ext uri="{BB962C8B-B14F-4D97-AF65-F5344CB8AC3E}">
        <p14:creationId xmlns:p14="http://schemas.microsoft.com/office/powerpoint/2010/main" val="3824132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887FB-05FB-40EC-88CF-1BA5AEAA9FA3}" type="datetimeFigureOut">
              <a:rPr lang="en-GB" smtClean="0"/>
              <a:t>10/11/2025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4631E76-DF3B-4DE2-82B1-4094EFB1AD8D}" type="slidenum">
              <a:rPr lang="en-GB" smtClean="0"/>
              <a:t>‹#›</a:t>
            </a:fld>
            <a:endParaRPr lang="en-GB"/>
          </a:p>
        </p:txBody>
      </p:sp>
    </p:spTree>
    <p:extLst>
      <p:ext uri="{BB962C8B-B14F-4D97-AF65-F5344CB8AC3E}">
        <p14:creationId xmlns:p14="http://schemas.microsoft.com/office/powerpoint/2010/main" val="1102711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32887FB-05FB-40EC-88CF-1BA5AEAA9FA3}" type="datetimeFigureOut">
              <a:rPr lang="en-GB" smtClean="0"/>
              <a:t>10/11/2025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631E76-DF3B-4DE2-82B1-4094EFB1AD8D}" type="slidenum">
              <a:rPr lang="en-GB" smtClean="0"/>
              <a:t>‹#›</a:t>
            </a:fld>
            <a:endParaRPr lang="en-GB"/>
          </a:p>
        </p:txBody>
      </p:sp>
    </p:spTree>
    <p:extLst>
      <p:ext uri="{BB962C8B-B14F-4D97-AF65-F5344CB8AC3E}">
        <p14:creationId xmlns:p14="http://schemas.microsoft.com/office/powerpoint/2010/main" val="2843807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32887FB-05FB-40EC-88CF-1BA5AEAA9FA3}" type="datetimeFigureOut">
              <a:rPr lang="en-GB" smtClean="0"/>
              <a:t>10/11/2025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631E76-DF3B-4DE2-82B1-4094EFB1AD8D}" type="slidenum">
              <a:rPr lang="en-GB" smtClean="0"/>
              <a:t>‹#›</a:t>
            </a:fld>
            <a:endParaRPr lang="en-GB"/>
          </a:p>
        </p:txBody>
      </p:sp>
    </p:spTree>
    <p:extLst>
      <p:ext uri="{BB962C8B-B14F-4D97-AF65-F5344CB8AC3E}">
        <p14:creationId xmlns:p14="http://schemas.microsoft.com/office/powerpoint/2010/main" val="895658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32887FB-05FB-40EC-88CF-1BA5AEAA9FA3}" type="datetimeFigureOut">
              <a:rPr lang="en-GB" smtClean="0"/>
              <a:t>10/11/2025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4631E76-DF3B-4DE2-82B1-4094EFB1AD8D}" type="slidenum">
              <a:rPr lang="en-GB" smtClean="0"/>
              <a:t>‹#›</a:t>
            </a:fld>
            <a:endParaRPr lang="en-GB"/>
          </a:p>
        </p:txBody>
      </p:sp>
    </p:spTree>
    <p:extLst>
      <p:ext uri="{BB962C8B-B14F-4D97-AF65-F5344CB8AC3E}">
        <p14:creationId xmlns:p14="http://schemas.microsoft.com/office/powerpoint/2010/main" val="24551085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13.png"/><Relationship Id="rId7" Type="http://schemas.openxmlformats.org/officeDocument/2006/relationships/image" Target="../media/image16.jpeg"/><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5.png"/><Relationship Id="rId7" Type="http://schemas.openxmlformats.org/officeDocument/2006/relationships/image" Target="../media/image20.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 Id="rId9" Type="http://schemas.openxmlformats.org/officeDocument/2006/relationships/image" Target="../media/image11.jpeg"/></Relationships>
</file>

<file path=ppt/slides/_rels/slide4.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20.png"/><Relationship Id="rId7" Type="http://schemas.openxmlformats.org/officeDocument/2006/relationships/image" Target="../media/image26.jpg"/><Relationship Id="rId2" Type="http://schemas.openxmlformats.org/officeDocument/2006/relationships/image" Target="../media/image22.jpeg"/><Relationship Id="rId1" Type="http://schemas.openxmlformats.org/officeDocument/2006/relationships/slideLayout" Target="../slideLayouts/slideLayout2.xml"/><Relationship Id="rId6" Type="http://schemas.openxmlformats.org/officeDocument/2006/relationships/image" Target="../media/image25.jpeg"/><Relationship Id="rId5" Type="http://schemas.openxmlformats.org/officeDocument/2006/relationships/image" Target="../media/image24.jpeg"/><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D934F8B-0228-4A7B-8271-4FFF2EE435C7}"/>
              </a:ext>
            </a:extLst>
          </p:cNvPr>
          <p:cNvSpPr txBox="1"/>
          <p:nvPr/>
        </p:nvSpPr>
        <p:spPr>
          <a:xfrm>
            <a:off x="1399658" y="164868"/>
            <a:ext cx="4400550" cy="276999"/>
          </a:xfrm>
          <a:prstGeom prst="rect">
            <a:avLst/>
          </a:prstGeom>
          <a:noFill/>
        </p:spPr>
        <p:txBody>
          <a:bodyPr wrap="square" rtlCol="0">
            <a:spAutoFit/>
          </a:bodyPr>
          <a:lstStyle/>
          <a:p>
            <a:r>
              <a:rPr lang="en-GB" sz="1200" b="1" dirty="0">
                <a:latin typeface="Arial" panose="020B0604020202020204" pitchFamily="34" charset="0"/>
                <a:ea typeface="HelloBigSky" panose="02000603000000000000" pitchFamily="2" charset="0"/>
                <a:cs typeface="Arial" panose="020B0604020202020204" pitchFamily="34" charset="0"/>
              </a:rPr>
              <a:t>                   </a:t>
            </a:r>
            <a:r>
              <a:rPr lang="en-GB" sz="1200" b="1" u="sng" dirty="0">
                <a:latin typeface="Arial" panose="020B0604020202020204" pitchFamily="34" charset="0"/>
                <a:ea typeface="HelloBigSky" panose="02000603000000000000" pitchFamily="2" charset="0"/>
                <a:cs typeface="Arial" panose="020B0604020202020204" pitchFamily="34" charset="0"/>
              </a:rPr>
              <a:t>Coping with transitions and change</a:t>
            </a:r>
          </a:p>
        </p:txBody>
      </p:sp>
      <p:sp>
        <p:nvSpPr>
          <p:cNvPr id="7" name="TextBox 6">
            <a:extLst>
              <a:ext uri="{FF2B5EF4-FFF2-40B4-BE49-F238E27FC236}">
                <a16:creationId xmlns:a16="http://schemas.microsoft.com/office/drawing/2014/main" id="{0B430595-393C-4183-993B-35A99CF96610}"/>
              </a:ext>
            </a:extLst>
          </p:cNvPr>
          <p:cNvSpPr txBox="1"/>
          <p:nvPr/>
        </p:nvSpPr>
        <p:spPr>
          <a:xfrm>
            <a:off x="126937" y="1123143"/>
            <a:ext cx="6570245" cy="430887"/>
          </a:xfrm>
          <a:prstGeom prst="rect">
            <a:avLst/>
          </a:prstGeom>
          <a:noFill/>
        </p:spPr>
        <p:txBody>
          <a:bodyPr wrap="square" rtlCol="0">
            <a:spAutoFit/>
          </a:bodyPr>
          <a:lstStyle/>
          <a:p>
            <a:r>
              <a:rPr lang="en-GB" sz="1100" dirty="0">
                <a:latin typeface="Arial" panose="020B0604020202020204" pitchFamily="34" charset="0"/>
                <a:ea typeface="HelloBigSky" panose="02000603000000000000" pitchFamily="2" charset="0"/>
                <a:cs typeface="Arial" panose="020B0604020202020204" pitchFamily="34" charset="0"/>
              </a:rPr>
              <a:t>A </a:t>
            </a:r>
            <a:r>
              <a:rPr lang="en-GB" sz="1100" b="1" dirty="0">
                <a:latin typeface="Arial" panose="020B0604020202020204" pitchFamily="34" charset="0"/>
                <a:ea typeface="HelloBigSky" panose="02000603000000000000" pitchFamily="2" charset="0"/>
                <a:cs typeface="Arial" panose="020B0604020202020204" pitchFamily="34" charset="0"/>
              </a:rPr>
              <a:t>change</a:t>
            </a:r>
            <a:r>
              <a:rPr lang="en-GB" sz="1100" dirty="0">
                <a:latin typeface="Arial" panose="020B0604020202020204" pitchFamily="34" charset="0"/>
                <a:ea typeface="HelloBigSky" panose="02000603000000000000" pitchFamily="2" charset="0"/>
                <a:cs typeface="Arial" panose="020B0604020202020204" pitchFamily="34" charset="0"/>
              </a:rPr>
              <a:t> is when something different happens. Changes can be positive or negative; it depends on the person.</a:t>
            </a:r>
          </a:p>
        </p:txBody>
      </p:sp>
      <p:sp>
        <p:nvSpPr>
          <p:cNvPr id="10" name="Rectangle 9">
            <a:extLst>
              <a:ext uri="{FF2B5EF4-FFF2-40B4-BE49-F238E27FC236}">
                <a16:creationId xmlns:a16="http://schemas.microsoft.com/office/drawing/2014/main" id="{6464E59A-D32D-4235-BC0E-B4A82E1CF202}"/>
              </a:ext>
            </a:extLst>
          </p:cNvPr>
          <p:cNvSpPr/>
          <p:nvPr/>
        </p:nvSpPr>
        <p:spPr>
          <a:xfrm>
            <a:off x="119312" y="1616423"/>
            <a:ext cx="3188368" cy="2939536"/>
          </a:xfrm>
          <a:prstGeom prst="rect">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6D08BA79-5D19-4859-BA02-68DC05F3DC67}"/>
              </a:ext>
            </a:extLst>
          </p:cNvPr>
          <p:cNvSpPr/>
          <p:nvPr/>
        </p:nvSpPr>
        <p:spPr>
          <a:xfrm>
            <a:off x="3550322" y="1616422"/>
            <a:ext cx="3188368" cy="2939537"/>
          </a:xfrm>
          <a:prstGeom prst="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0645238F-9617-4486-BCE7-52632D213423}"/>
              </a:ext>
            </a:extLst>
          </p:cNvPr>
          <p:cNvSpPr txBox="1"/>
          <p:nvPr/>
        </p:nvSpPr>
        <p:spPr>
          <a:xfrm>
            <a:off x="726906" y="1616423"/>
            <a:ext cx="1973179" cy="276999"/>
          </a:xfrm>
          <a:prstGeom prst="rect">
            <a:avLst/>
          </a:prstGeom>
          <a:noFill/>
        </p:spPr>
        <p:txBody>
          <a:bodyPr wrap="square" rtlCol="0">
            <a:spAutoFit/>
          </a:bodyPr>
          <a:lstStyle/>
          <a:p>
            <a:pPr algn="ctr"/>
            <a:r>
              <a:rPr lang="en-GB" sz="1200" dirty="0">
                <a:solidFill>
                  <a:srgbClr val="00B050"/>
                </a:solidFill>
                <a:latin typeface="Arial" panose="020B0604020202020204" pitchFamily="34" charset="0"/>
                <a:ea typeface="HelloBigSky" panose="02000603000000000000" pitchFamily="2" charset="0"/>
                <a:cs typeface="Arial" panose="020B0604020202020204" pitchFamily="34" charset="0"/>
              </a:rPr>
              <a:t>Positive changes </a:t>
            </a:r>
          </a:p>
        </p:txBody>
      </p:sp>
      <p:sp>
        <p:nvSpPr>
          <p:cNvPr id="16" name="TextBox 15">
            <a:extLst>
              <a:ext uri="{FF2B5EF4-FFF2-40B4-BE49-F238E27FC236}">
                <a16:creationId xmlns:a16="http://schemas.microsoft.com/office/drawing/2014/main" id="{5552692B-1AFC-4BE8-A300-34353B8DCC67}"/>
              </a:ext>
            </a:extLst>
          </p:cNvPr>
          <p:cNvSpPr txBox="1"/>
          <p:nvPr/>
        </p:nvSpPr>
        <p:spPr>
          <a:xfrm>
            <a:off x="4157916" y="1598221"/>
            <a:ext cx="1973179" cy="276999"/>
          </a:xfrm>
          <a:prstGeom prst="rect">
            <a:avLst/>
          </a:prstGeom>
          <a:noFill/>
        </p:spPr>
        <p:txBody>
          <a:bodyPr wrap="square" rtlCol="0">
            <a:spAutoFit/>
          </a:bodyPr>
          <a:lstStyle/>
          <a:p>
            <a:pPr algn="ctr"/>
            <a:r>
              <a:rPr lang="en-GB" sz="1200" dirty="0">
                <a:solidFill>
                  <a:srgbClr val="FF0000"/>
                </a:solidFill>
                <a:latin typeface="Arial" panose="020B0604020202020204" pitchFamily="34" charset="0"/>
                <a:ea typeface="HelloBigSky" panose="02000603000000000000" pitchFamily="2" charset="0"/>
                <a:cs typeface="Arial" panose="020B0604020202020204" pitchFamily="34" charset="0"/>
              </a:rPr>
              <a:t>Negative changes </a:t>
            </a:r>
          </a:p>
        </p:txBody>
      </p:sp>
      <p:pic>
        <p:nvPicPr>
          <p:cNvPr id="1026" name="Picture 2" descr="McDonald's - Wikipedia">
            <a:extLst>
              <a:ext uri="{FF2B5EF4-FFF2-40B4-BE49-F238E27FC236}">
                <a16:creationId xmlns:a16="http://schemas.microsoft.com/office/drawing/2014/main" id="{673CFF63-0A46-45EE-A7DD-CB9F3B23DC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632" y="2025040"/>
            <a:ext cx="801105" cy="60811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pple iPhone X mobile phone review - Which?">
            <a:extLst>
              <a:ext uri="{FF2B5EF4-FFF2-40B4-BE49-F238E27FC236}">
                <a16:creationId xmlns:a16="http://schemas.microsoft.com/office/drawing/2014/main" id="{F8CBB4B6-51BF-4CC7-9D88-1353CCE40D97}"/>
              </a:ext>
            </a:extLst>
          </p:cNvPr>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9180" y="2741467"/>
            <a:ext cx="1145271" cy="857848"/>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A55586C6-D294-4D26-89E6-4E4F826B4796}"/>
              </a:ext>
            </a:extLst>
          </p:cNvPr>
          <p:cNvSpPr txBox="1"/>
          <p:nvPr/>
        </p:nvSpPr>
        <p:spPr>
          <a:xfrm>
            <a:off x="1066794" y="2078325"/>
            <a:ext cx="2248905"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Getting a McDonalds for dinner</a:t>
            </a:r>
          </a:p>
        </p:txBody>
      </p:sp>
      <p:sp>
        <p:nvSpPr>
          <p:cNvPr id="18" name="TextBox 17">
            <a:extLst>
              <a:ext uri="{FF2B5EF4-FFF2-40B4-BE49-F238E27FC236}">
                <a16:creationId xmlns:a16="http://schemas.microsoft.com/office/drawing/2014/main" id="{92DDCD0B-D27D-46AF-BAE2-22151B095A68}"/>
              </a:ext>
            </a:extLst>
          </p:cNvPr>
          <p:cNvSpPr txBox="1"/>
          <p:nvPr/>
        </p:nvSpPr>
        <p:spPr>
          <a:xfrm>
            <a:off x="900123" y="2864230"/>
            <a:ext cx="2248905"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Getting a new phone</a:t>
            </a:r>
          </a:p>
        </p:txBody>
      </p:sp>
      <p:pic>
        <p:nvPicPr>
          <p:cNvPr id="1030" name="Picture 6" descr="TATSUMA ASH Double bed frame 135cm | Buy now at Habitat UK">
            <a:extLst>
              <a:ext uri="{FF2B5EF4-FFF2-40B4-BE49-F238E27FC236}">
                <a16:creationId xmlns:a16="http://schemas.microsoft.com/office/drawing/2014/main" id="{396BC72F-324C-4CE8-9C43-1CB74345B6C1}"/>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69180" y="3393714"/>
            <a:ext cx="1471732" cy="1399567"/>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75091547-1740-4266-A209-8EB095CBA12C}"/>
              </a:ext>
            </a:extLst>
          </p:cNvPr>
          <p:cNvSpPr txBox="1"/>
          <p:nvPr/>
        </p:nvSpPr>
        <p:spPr>
          <a:xfrm>
            <a:off x="900123" y="3646547"/>
            <a:ext cx="2248905"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Extra time in bed</a:t>
            </a:r>
          </a:p>
        </p:txBody>
      </p:sp>
      <p:pic>
        <p:nvPicPr>
          <p:cNvPr id="1032" name="Picture 8" descr="Grammar school coffers drained by 'test tourism' as pushy parents use  11-plus as mock exam">
            <a:extLst>
              <a:ext uri="{FF2B5EF4-FFF2-40B4-BE49-F238E27FC236}">
                <a16:creationId xmlns:a16="http://schemas.microsoft.com/office/drawing/2014/main" id="{71F428EE-14A8-4B9C-80E3-6014A244A58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3460" y="1979039"/>
            <a:ext cx="1353004" cy="711418"/>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s3.britishlistedbuildings.co.uk/lbimg/101/323/7...">
            <a:extLst>
              <a:ext uri="{FF2B5EF4-FFF2-40B4-BE49-F238E27FC236}">
                <a16:creationId xmlns:a16="http://schemas.microsoft.com/office/drawing/2014/main" id="{464F171B-489D-4464-B491-419A16827D2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77643" y="2824480"/>
            <a:ext cx="1204637" cy="79872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Station Wall Clock, Black - Arne Jacobsen @ RoyalDesign.co.uk">
            <a:extLst>
              <a:ext uri="{FF2B5EF4-FFF2-40B4-BE49-F238E27FC236}">
                <a16:creationId xmlns:a16="http://schemas.microsoft.com/office/drawing/2014/main" id="{8D06D136-E7D3-4690-AA96-BBAF44E7B4B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84166" y="3697702"/>
            <a:ext cx="791590" cy="791590"/>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CEED521C-4535-490F-9638-AFBFD8B1512F}"/>
              </a:ext>
            </a:extLst>
          </p:cNvPr>
          <p:cNvSpPr txBox="1"/>
          <p:nvPr/>
        </p:nvSpPr>
        <p:spPr>
          <a:xfrm>
            <a:off x="4675756" y="3919051"/>
            <a:ext cx="2248905" cy="430887"/>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Things taking longer than expected</a:t>
            </a:r>
          </a:p>
        </p:txBody>
      </p:sp>
      <p:sp>
        <p:nvSpPr>
          <p:cNvPr id="23" name="TextBox 22">
            <a:extLst>
              <a:ext uri="{FF2B5EF4-FFF2-40B4-BE49-F238E27FC236}">
                <a16:creationId xmlns:a16="http://schemas.microsoft.com/office/drawing/2014/main" id="{33F8D6E6-025C-42ED-A1EA-C5C5F47D97A5}"/>
              </a:ext>
            </a:extLst>
          </p:cNvPr>
          <p:cNvSpPr txBox="1"/>
          <p:nvPr/>
        </p:nvSpPr>
        <p:spPr>
          <a:xfrm>
            <a:off x="4954550" y="3031443"/>
            <a:ext cx="1781530" cy="430887"/>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Going somewhere new without warning</a:t>
            </a:r>
          </a:p>
        </p:txBody>
      </p:sp>
      <p:sp>
        <p:nvSpPr>
          <p:cNvPr id="25" name="TextBox 24">
            <a:extLst>
              <a:ext uri="{FF2B5EF4-FFF2-40B4-BE49-F238E27FC236}">
                <a16:creationId xmlns:a16="http://schemas.microsoft.com/office/drawing/2014/main" id="{822F91BF-3D64-4622-A4E1-3C2F2735F3C1}"/>
              </a:ext>
            </a:extLst>
          </p:cNvPr>
          <p:cNvSpPr txBox="1"/>
          <p:nvPr/>
        </p:nvSpPr>
        <p:spPr>
          <a:xfrm>
            <a:off x="4675756" y="2229972"/>
            <a:ext cx="2248905"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Un unexpected test</a:t>
            </a:r>
          </a:p>
        </p:txBody>
      </p:sp>
      <p:sp>
        <p:nvSpPr>
          <p:cNvPr id="26" name="TextBox 25">
            <a:extLst>
              <a:ext uri="{FF2B5EF4-FFF2-40B4-BE49-F238E27FC236}">
                <a16:creationId xmlns:a16="http://schemas.microsoft.com/office/drawing/2014/main" id="{3B6E9EE6-32F8-4FB1-B225-D2AF49A6CA29}"/>
              </a:ext>
            </a:extLst>
          </p:cNvPr>
          <p:cNvSpPr txBox="1"/>
          <p:nvPr/>
        </p:nvSpPr>
        <p:spPr>
          <a:xfrm>
            <a:off x="119312" y="4757427"/>
            <a:ext cx="6570245"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Some changes are </a:t>
            </a:r>
            <a:r>
              <a:rPr lang="en-GB" sz="1100" b="1" dirty="0">
                <a:latin typeface="Arial" panose="020B0604020202020204" pitchFamily="34" charset="0"/>
                <a:ea typeface="HelloBigSky" panose="02000603000000000000" pitchFamily="2" charset="0"/>
                <a:cs typeface="Arial" panose="020B0604020202020204" pitchFamily="34" charset="0"/>
              </a:rPr>
              <a:t>expected</a:t>
            </a:r>
            <a:r>
              <a:rPr lang="en-GB" sz="1100" dirty="0">
                <a:latin typeface="Arial" panose="020B0604020202020204" pitchFamily="34" charset="0"/>
                <a:ea typeface="HelloBigSky" panose="02000603000000000000" pitchFamily="2" charset="0"/>
                <a:cs typeface="Arial" panose="020B0604020202020204" pitchFamily="34" charset="0"/>
              </a:rPr>
              <a:t>. We know they are going to happen.</a:t>
            </a:r>
          </a:p>
        </p:txBody>
      </p:sp>
      <p:pic>
        <p:nvPicPr>
          <p:cNvPr id="1038" name="Picture 14" descr="Christmas Traditions Around the World Overview | HowStuffWorks">
            <a:extLst>
              <a:ext uri="{FF2B5EF4-FFF2-40B4-BE49-F238E27FC236}">
                <a16:creationId xmlns:a16="http://schemas.microsoft.com/office/drawing/2014/main" id="{36272123-231E-4D86-AADA-D825C47A5B3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5754" y="5555419"/>
            <a:ext cx="1677393" cy="93934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6 tips to keep cool this Australian Summer - Toshiba Air Con">
            <a:extLst>
              <a:ext uri="{FF2B5EF4-FFF2-40B4-BE49-F238E27FC236}">
                <a16:creationId xmlns:a16="http://schemas.microsoft.com/office/drawing/2014/main" id="{44D49D89-0260-4FF4-A225-BA585C6AF23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65736" y="5555419"/>
            <a:ext cx="1677393" cy="884838"/>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a:extLst>
              <a:ext uri="{FF2B5EF4-FFF2-40B4-BE49-F238E27FC236}">
                <a16:creationId xmlns:a16="http://schemas.microsoft.com/office/drawing/2014/main" id="{183BE1D1-0F29-41BF-B9B4-AC982B99B08F}"/>
              </a:ext>
            </a:extLst>
          </p:cNvPr>
          <p:cNvSpPr txBox="1"/>
          <p:nvPr/>
        </p:nvSpPr>
        <p:spPr>
          <a:xfrm>
            <a:off x="195645" y="5171812"/>
            <a:ext cx="2037609"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Christmas</a:t>
            </a:r>
          </a:p>
        </p:txBody>
      </p:sp>
      <p:sp>
        <p:nvSpPr>
          <p:cNvPr id="28" name="TextBox 27">
            <a:extLst>
              <a:ext uri="{FF2B5EF4-FFF2-40B4-BE49-F238E27FC236}">
                <a16:creationId xmlns:a16="http://schemas.microsoft.com/office/drawing/2014/main" id="{92A1385E-EAD9-4442-879E-C3649D456748}"/>
              </a:ext>
            </a:extLst>
          </p:cNvPr>
          <p:cNvSpPr txBox="1"/>
          <p:nvPr/>
        </p:nvSpPr>
        <p:spPr>
          <a:xfrm>
            <a:off x="2410195" y="5176983"/>
            <a:ext cx="2037609"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Summertime</a:t>
            </a:r>
          </a:p>
        </p:txBody>
      </p:sp>
      <p:sp>
        <p:nvSpPr>
          <p:cNvPr id="30" name="TextBox 29">
            <a:extLst>
              <a:ext uri="{FF2B5EF4-FFF2-40B4-BE49-F238E27FC236}">
                <a16:creationId xmlns:a16="http://schemas.microsoft.com/office/drawing/2014/main" id="{FC18CE14-6730-4997-B4CA-09D6713DD607}"/>
              </a:ext>
            </a:extLst>
          </p:cNvPr>
          <p:cNvSpPr txBox="1"/>
          <p:nvPr/>
        </p:nvSpPr>
        <p:spPr>
          <a:xfrm>
            <a:off x="4516113" y="5183222"/>
            <a:ext cx="2037609"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School work</a:t>
            </a:r>
          </a:p>
        </p:txBody>
      </p:sp>
      <p:sp>
        <p:nvSpPr>
          <p:cNvPr id="32" name="TextBox 31">
            <a:extLst>
              <a:ext uri="{FF2B5EF4-FFF2-40B4-BE49-F238E27FC236}">
                <a16:creationId xmlns:a16="http://schemas.microsoft.com/office/drawing/2014/main" id="{1533BFF2-F006-4C77-8145-D887C571A05C}"/>
              </a:ext>
            </a:extLst>
          </p:cNvPr>
          <p:cNvSpPr txBox="1"/>
          <p:nvPr/>
        </p:nvSpPr>
        <p:spPr>
          <a:xfrm>
            <a:off x="24324" y="6701308"/>
            <a:ext cx="6570245" cy="430887"/>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Some </a:t>
            </a:r>
            <a:r>
              <a:rPr lang="en-GB" sz="1100" b="1" dirty="0">
                <a:latin typeface="Arial" panose="020B0604020202020204" pitchFamily="34" charset="0"/>
                <a:ea typeface="HelloBigSky" panose="02000603000000000000" pitchFamily="2" charset="0"/>
                <a:cs typeface="Arial" panose="020B0604020202020204" pitchFamily="34" charset="0"/>
              </a:rPr>
              <a:t>expected changes </a:t>
            </a:r>
            <a:r>
              <a:rPr lang="en-GB" sz="1100" dirty="0">
                <a:latin typeface="Arial" panose="020B0604020202020204" pitchFamily="34" charset="0"/>
                <a:ea typeface="HelloBigSky" panose="02000603000000000000" pitchFamily="2" charset="0"/>
                <a:cs typeface="Arial" panose="020B0604020202020204" pitchFamily="34" charset="0"/>
              </a:rPr>
              <a:t>we like and some we don’t like. What expected changes do you like and not like?</a:t>
            </a:r>
          </a:p>
        </p:txBody>
      </p:sp>
      <p:sp>
        <p:nvSpPr>
          <p:cNvPr id="34" name="Cloud 33">
            <a:extLst>
              <a:ext uri="{FF2B5EF4-FFF2-40B4-BE49-F238E27FC236}">
                <a16:creationId xmlns:a16="http://schemas.microsoft.com/office/drawing/2014/main" id="{05F0DDF4-11F2-4EE6-AFBE-2E6816171775}"/>
              </a:ext>
            </a:extLst>
          </p:cNvPr>
          <p:cNvSpPr/>
          <p:nvPr/>
        </p:nvSpPr>
        <p:spPr>
          <a:xfrm>
            <a:off x="24324" y="7398173"/>
            <a:ext cx="3038610" cy="2259007"/>
          </a:xfrm>
          <a:prstGeom prst="cloud">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Cloud 35">
            <a:extLst>
              <a:ext uri="{FF2B5EF4-FFF2-40B4-BE49-F238E27FC236}">
                <a16:creationId xmlns:a16="http://schemas.microsoft.com/office/drawing/2014/main" id="{D3DCD2FC-2395-4883-B2A2-9D686279C9B7}"/>
              </a:ext>
            </a:extLst>
          </p:cNvPr>
          <p:cNvSpPr/>
          <p:nvPr/>
        </p:nvSpPr>
        <p:spPr>
          <a:xfrm>
            <a:off x="3625200" y="7434596"/>
            <a:ext cx="3038610" cy="2259007"/>
          </a:xfrm>
          <a:prstGeom prst="cloud">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TextBox 36">
            <a:extLst>
              <a:ext uri="{FF2B5EF4-FFF2-40B4-BE49-F238E27FC236}">
                <a16:creationId xmlns:a16="http://schemas.microsoft.com/office/drawing/2014/main" id="{12B725CF-5556-49C7-86F1-617F90209D21}"/>
              </a:ext>
            </a:extLst>
          </p:cNvPr>
          <p:cNvSpPr txBox="1"/>
          <p:nvPr/>
        </p:nvSpPr>
        <p:spPr>
          <a:xfrm>
            <a:off x="1423624" y="7766422"/>
            <a:ext cx="1367458" cy="261610"/>
          </a:xfrm>
          <a:prstGeom prst="rect">
            <a:avLst/>
          </a:prstGeom>
          <a:noFill/>
        </p:spPr>
        <p:txBody>
          <a:bodyPr wrap="square" rtlCol="0">
            <a:spAutoFit/>
          </a:bodyPr>
          <a:lstStyle/>
          <a:p>
            <a:r>
              <a:rPr lang="en-GB" sz="1100" b="1" dirty="0">
                <a:latin typeface="Arial" panose="020B0604020202020204" pitchFamily="34" charset="0"/>
                <a:ea typeface="HelloBigSky" panose="02000603000000000000" pitchFamily="2" charset="0"/>
                <a:cs typeface="Arial" panose="020B0604020202020204" pitchFamily="34" charset="0"/>
              </a:rPr>
              <a:t>Like</a:t>
            </a:r>
          </a:p>
        </p:txBody>
      </p:sp>
      <p:sp>
        <p:nvSpPr>
          <p:cNvPr id="38" name="TextBox 37">
            <a:extLst>
              <a:ext uri="{FF2B5EF4-FFF2-40B4-BE49-F238E27FC236}">
                <a16:creationId xmlns:a16="http://schemas.microsoft.com/office/drawing/2014/main" id="{273F065D-84ED-49DD-9FB7-679FCA15C64B}"/>
              </a:ext>
            </a:extLst>
          </p:cNvPr>
          <p:cNvSpPr txBox="1"/>
          <p:nvPr/>
        </p:nvSpPr>
        <p:spPr>
          <a:xfrm>
            <a:off x="4675756" y="7632412"/>
            <a:ext cx="1367458" cy="261610"/>
          </a:xfrm>
          <a:prstGeom prst="rect">
            <a:avLst/>
          </a:prstGeom>
          <a:noFill/>
        </p:spPr>
        <p:txBody>
          <a:bodyPr wrap="square" rtlCol="0">
            <a:spAutoFit/>
          </a:bodyPr>
          <a:lstStyle/>
          <a:p>
            <a:r>
              <a:rPr lang="en-GB" sz="1100" b="1" dirty="0">
                <a:latin typeface="Arial" panose="020B0604020202020204" pitchFamily="34" charset="0"/>
                <a:ea typeface="HelloBigSky" panose="02000603000000000000" pitchFamily="2" charset="0"/>
                <a:cs typeface="Arial" panose="020B0604020202020204" pitchFamily="34" charset="0"/>
              </a:rPr>
              <a:t>Don’t like</a:t>
            </a:r>
          </a:p>
        </p:txBody>
      </p:sp>
      <p:pic>
        <p:nvPicPr>
          <p:cNvPr id="1046" name="Picture 22" descr="Thumbs Up Down Gesture Clip Art Silhouette Black Image - Thumbs Down Black  And White Clipart , Transparent Cartoon, Free Cliparts &amp; Silhouettes -  NetClipart">
            <a:extLst>
              <a:ext uri="{FF2B5EF4-FFF2-40B4-BE49-F238E27FC236}">
                <a16:creationId xmlns:a16="http://schemas.microsoft.com/office/drawing/2014/main" id="{C0BA1A2C-6A8A-4551-8BC7-D7C08096B322}"/>
              </a:ext>
            </a:extLst>
          </p:cNvPr>
          <p:cNvPicPr>
            <a:picLocks noChangeAspect="1" noChangeArrowheads="1"/>
          </p:cNvPicPr>
          <p:nvPr/>
        </p:nvPicPr>
        <p:blipFill rotWithShape="1">
          <a:blip r:embed="rId10">
            <a:clrChange>
              <a:clrFrom>
                <a:srgbClr val="F7F7F7"/>
              </a:clrFrom>
              <a:clrTo>
                <a:srgbClr val="F7F7F7">
                  <a:alpha val="0"/>
                </a:srgbClr>
              </a:clrTo>
            </a:clrChange>
            <a:extLst>
              <a:ext uri="{28A0092B-C50C-407E-A947-70E740481C1C}">
                <a14:useLocalDpi xmlns:a14="http://schemas.microsoft.com/office/drawing/2010/main" val="0"/>
              </a:ext>
            </a:extLst>
          </a:blip>
          <a:srcRect r="50722" b="12202"/>
          <a:stretch/>
        </p:blipFill>
        <p:spPr bwMode="auto">
          <a:xfrm>
            <a:off x="285744" y="7474313"/>
            <a:ext cx="781050" cy="1180571"/>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22" descr="Thumbs Up Down Gesture Clip Art Silhouette Black Image - Thumbs Down Black  And White Clipart , Transparent Cartoon, Free Cliparts &amp; Silhouettes -  NetClipart">
            <a:extLst>
              <a:ext uri="{FF2B5EF4-FFF2-40B4-BE49-F238E27FC236}">
                <a16:creationId xmlns:a16="http://schemas.microsoft.com/office/drawing/2014/main" id="{406F2090-14B2-4758-9A76-1414230EB4FE}"/>
              </a:ext>
            </a:extLst>
          </p:cNvPr>
          <p:cNvPicPr>
            <a:picLocks noChangeAspect="1" noChangeArrowheads="1"/>
          </p:cNvPicPr>
          <p:nvPr/>
        </p:nvPicPr>
        <p:blipFill rotWithShape="1">
          <a:blip r:embed="rId10">
            <a:clrChange>
              <a:clrFrom>
                <a:srgbClr val="F7F7F7"/>
              </a:clrFrom>
              <a:clrTo>
                <a:srgbClr val="F7F7F7">
                  <a:alpha val="0"/>
                </a:srgbClr>
              </a:clrTo>
            </a:clrChange>
            <a:extLst>
              <a:ext uri="{28A0092B-C50C-407E-A947-70E740481C1C}">
                <a14:useLocalDpi xmlns:a14="http://schemas.microsoft.com/office/drawing/2010/main" val="0"/>
              </a:ext>
            </a:extLst>
          </a:blip>
          <a:srcRect l="48500" b="589"/>
          <a:stretch/>
        </p:blipFill>
        <p:spPr bwMode="auto">
          <a:xfrm>
            <a:off x="4046599" y="7580717"/>
            <a:ext cx="791036" cy="12954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Home Schooling Service | Fleet Tutors UK">
            <a:extLst>
              <a:ext uri="{FF2B5EF4-FFF2-40B4-BE49-F238E27FC236}">
                <a16:creationId xmlns:a16="http://schemas.microsoft.com/office/drawing/2014/main" id="{A45C242E-F006-9822-62C4-51E876F6C96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40672" y="5502022"/>
            <a:ext cx="1492862" cy="993432"/>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blue and green logo&#10;&#10;Description automatically generated">
            <a:extLst>
              <a:ext uri="{FF2B5EF4-FFF2-40B4-BE49-F238E27FC236}">
                <a16:creationId xmlns:a16="http://schemas.microsoft.com/office/drawing/2014/main" id="{1CF924A7-4A2C-8597-CDCF-9C35AD59CBD4}"/>
              </a:ext>
            </a:extLst>
          </p:cNvPr>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174752" y="108808"/>
            <a:ext cx="1648925" cy="438893"/>
          </a:xfrm>
          <a:prstGeom prst="rect">
            <a:avLst/>
          </a:prstGeom>
          <a:noFill/>
          <a:ln>
            <a:noFill/>
          </a:ln>
        </p:spPr>
      </p:pic>
      <p:sp>
        <p:nvSpPr>
          <p:cNvPr id="6" name="TextBox 5">
            <a:extLst>
              <a:ext uri="{FF2B5EF4-FFF2-40B4-BE49-F238E27FC236}">
                <a16:creationId xmlns:a16="http://schemas.microsoft.com/office/drawing/2014/main" id="{DE831598-B05B-A2C6-41E6-6B324B7EF40B}"/>
              </a:ext>
            </a:extLst>
          </p:cNvPr>
          <p:cNvSpPr txBox="1"/>
          <p:nvPr/>
        </p:nvSpPr>
        <p:spPr>
          <a:xfrm>
            <a:off x="119312" y="737711"/>
            <a:ext cx="5617040" cy="261610"/>
          </a:xfrm>
          <a:prstGeom prst="rect">
            <a:avLst/>
          </a:prstGeom>
          <a:noFill/>
        </p:spPr>
        <p:txBody>
          <a:bodyPr wrap="square">
            <a:spAutoFit/>
          </a:bodyPr>
          <a:lstStyle/>
          <a:p>
            <a:r>
              <a:rPr lang="en-GB" sz="1100" dirty="0">
                <a:latin typeface="Arial" panose="020B0604020202020204" pitchFamily="34" charset="0"/>
                <a:cs typeface="Arial" panose="020B0604020202020204" pitchFamily="34" charset="0"/>
              </a:rPr>
              <a:t>A </a:t>
            </a:r>
            <a:r>
              <a:rPr lang="en-GB" sz="1100" b="1" dirty="0">
                <a:latin typeface="Arial" panose="020B0604020202020204" pitchFamily="34" charset="0"/>
                <a:cs typeface="Arial" panose="020B0604020202020204" pitchFamily="34" charset="0"/>
              </a:rPr>
              <a:t>transition</a:t>
            </a:r>
            <a:r>
              <a:rPr lang="en-GB" sz="1100" dirty="0">
                <a:latin typeface="Arial" panose="020B0604020202020204" pitchFamily="34" charset="0"/>
                <a:cs typeface="Arial" panose="020B0604020202020204" pitchFamily="34" charset="0"/>
              </a:rPr>
              <a:t> means moving from one thing to another e.g. from home to school</a:t>
            </a:r>
            <a:r>
              <a:rPr lang="en-GB" sz="1100" b="1" dirty="0">
                <a:latin typeface="Arial" panose="020B0604020202020204" pitchFamily="34" charset="0"/>
                <a:cs typeface="Arial" panose="020B0604020202020204" pitchFamily="34" charset="0"/>
              </a:rPr>
              <a:t>.</a:t>
            </a:r>
            <a:r>
              <a:rPr lang="en-GB" sz="11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753448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D92107-1A68-4C33-9585-281D6B72D1D7}"/>
              </a:ext>
            </a:extLst>
          </p:cNvPr>
          <p:cNvSpPr txBox="1"/>
          <p:nvPr/>
        </p:nvSpPr>
        <p:spPr>
          <a:xfrm>
            <a:off x="-316774" y="627438"/>
            <a:ext cx="6570245" cy="276999"/>
          </a:xfrm>
          <a:prstGeom prst="rect">
            <a:avLst/>
          </a:prstGeom>
          <a:noFill/>
        </p:spPr>
        <p:txBody>
          <a:bodyPr wrap="square" rtlCol="0">
            <a:spAutoFit/>
          </a:bodyPr>
          <a:lstStyle/>
          <a:p>
            <a:pPr algn="ctr"/>
            <a:r>
              <a:rPr lang="en-GB" sz="1200" dirty="0">
                <a:latin typeface="Arial" panose="020B0604020202020204" pitchFamily="34" charset="0"/>
                <a:ea typeface="HelloBigSky" panose="02000603000000000000" pitchFamily="2" charset="0"/>
                <a:cs typeface="Arial" panose="020B0604020202020204" pitchFamily="34" charset="0"/>
              </a:rPr>
              <a:t>Some changes are </a:t>
            </a:r>
            <a:r>
              <a:rPr lang="en-GB" sz="1200" b="1" dirty="0">
                <a:latin typeface="Arial" panose="020B0604020202020204" pitchFamily="34" charset="0"/>
                <a:ea typeface="HelloBigSky" panose="02000603000000000000" pitchFamily="2" charset="0"/>
                <a:cs typeface="Arial" panose="020B0604020202020204" pitchFamily="34" charset="0"/>
              </a:rPr>
              <a:t>unexpected.</a:t>
            </a:r>
            <a:r>
              <a:rPr lang="en-GB" sz="1200" dirty="0">
                <a:latin typeface="Arial" panose="020B0604020202020204" pitchFamily="34" charset="0"/>
                <a:ea typeface="HelloBigSky" panose="02000603000000000000" pitchFamily="2" charset="0"/>
                <a:cs typeface="Arial" panose="020B0604020202020204" pitchFamily="34" charset="0"/>
              </a:rPr>
              <a:t> We don’t know they are going to happen.</a:t>
            </a:r>
          </a:p>
        </p:txBody>
      </p:sp>
      <p:pic>
        <p:nvPicPr>
          <p:cNvPr id="2050" name="Picture 2" descr="How Google's New Weather AI Will Make Sure You Never Get Caught in the Rain">
            <a:extLst>
              <a:ext uri="{FF2B5EF4-FFF2-40B4-BE49-F238E27FC236}">
                <a16:creationId xmlns:a16="http://schemas.microsoft.com/office/drawing/2014/main" id="{3A878AF0-006A-4647-8B30-8442674ACE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602" y="1480844"/>
            <a:ext cx="1900237" cy="106769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nformation on Internet WiFi connection service in Kawana Hotel - Kawana  Hotel">
            <a:extLst>
              <a:ext uri="{FF2B5EF4-FFF2-40B4-BE49-F238E27FC236}">
                <a16:creationId xmlns:a16="http://schemas.microsoft.com/office/drawing/2014/main" id="{CAA355E4-FF5A-425F-B780-F17E60A53800}"/>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54318" y="1404814"/>
            <a:ext cx="1906593" cy="106769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C1B662B7-2D97-43A9-8180-4C1444CCC6B9}"/>
              </a:ext>
            </a:extLst>
          </p:cNvPr>
          <p:cNvSpPr txBox="1"/>
          <p:nvPr/>
        </p:nvSpPr>
        <p:spPr>
          <a:xfrm>
            <a:off x="152364" y="1092648"/>
            <a:ext cx="2037609"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The weather</a:t>
            </a:r>
          </a:p>
        </p:txBody>
      </p:sp>
      <p:sp>
        <p:nvSpPr>
          <p:cNvPr id="7" name="TextBox 6">
            <a:extLst>
              <a:ext uri="{FF2B5EF4-FFF2-40B4-BE49-F238E27FC236}">
                <a16:creationId xmlns:a16="http://schemas.microsoft.com/office/drawing/2014/main" id="{6E74276D-CD5B-4C42-8EAC-E5C33AC6DDBE}"/>
              </a:ext>
            </a:extLst>
          </p:cNvPr>
          <p:cNvSpPr txBox="1"/>
          <p:nvPr/>
        </p:nvSpPr>
        <p:spPr>
          <a:xfrm>
            <a:off x="2410192" y="1077199"/>
            <a:ext cx="2037609"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WI-FI going off</a:t>
            </a:r>
          </a:p>
        </p:txBody>
      </p:sp>
      <p:sp>
        <p:nvSpPr>
          <p:cNvPr id="8" name="TextBox 7">
            <a:extLst>
              <a:ext uri="{FF2B5EF4-FFF2-40B4-BE49-F238E27FC236}">
                <a16:creationId xmlns:a16="http://schemas.microsoft.com/office/drawing/2014/main" id="{0627BC31-3F2C-4793-A514-1F89D2ED9C37}"/>
              </a:ext>
            </a:extLst>
          </p:cNvPr>
          <p:cNvSpPr txBox="1"/>
          <p:nvPr/>
        </p:nvSpPr>
        <p:spPr>
          <a:xfrm>
            <a:off x="4290516" y="1070402"/>
            <a:ext cx="2415113"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Car breaking down </a:t>
            </a:r>
          </a:p>
        </p:txBody>
      </p:sp>
      <p:sp>
        <p:nvSpPr>
          <p:cNvPr id="10" name="TextBox 9">
            <a:extLst>
              <a:ext uri="{FF2B5EF4-FFF2-40B4-BE49-F238E27FC236}">
                <a16:creationId xmlns:a16="http://schemas.microsoft.com/office/drawing/2014/main" id="{22A3BDFD-2CBC-41F4-ACE6-1ACAFC95A851}"/>
              </a:ext>
            </a:extLst>
          </p:cNvPr>
          <p:cNvSpPr txBox="1"/>
          <p:nvPr/>
        </p:nvSpPr>
        <p:spPr>
          <a:xfrm>
            <a:off x="122493" y="2718786"/>
            <a:ext cx="6570245" cy="430887"/>
          </a:xfrm>
          <a:prstGeom prst="rect">
            <a:avLst/>
          </a:prstGeom>
          <a:noFill/>
        </p:spPr>
        <p:txBody>
          <a:bodyPr wrap="square" rtlCol="0">
            <a:spAutoFit/>
          </a:bodyPr>
          <a:lstStyle/>
          <a:p>
            <a:pPr algn="ctr"/>
            <a:r>
              <a:rPr lang="en-GB" sz="1100" b="1" dirty="0">
                <a:latin typeface="Arial" panose="020B0604020202020204" pitchFamily="34" charset="0"/>
                <a:ea typeface="HelloBigSky" panose="02000603000000000000" pitchFamily="2" charset="0"/>
                <a:cs typeface="Arial" panose="020B0604020202020204" pitchFamily="34" charset="0"/>
              </a:rPr>
              <a:t>Unexpected changes </a:t>
            </a:r>
            <a:r>
              <a:rPr lang="en-GB" sz="1100" dirty="0">
                <a:latin typeface="Arial" panose="020B0604020202020204" pitchFamily="34" charset="0"/>
                <a:ea typeface="HelloBigSky" panose="02000603000000000000" pitchFamily="2" charset="0"/>
                <a:cs typeface="Arial" panose="020B0604020202020204" pitchFamily="34" charset="0"/>
              </a:rPr>
              <a:t>are harder to cope with</a:t>
            </a:r>
            <a:r>
              <a:rPr lang="en-GB" sz="1100" b="1" dirty="0">
                <a:latin typeface="Arial" panose="020B0604020202020204" pitchFamily="34" charset="0"/>
                <a:ea typeface="HelloBigSky" panose="02000603000000000000" pitchFamily="2" charset="0"/>
                <a:cs typeface="Arial" panose="020B0604020202020204" pitchFamily="34" charset="0"/>
              </a:rPr>
              <a:t>. </a:t>
            </a:r>
            <a:r>
              <a:rPr lang="en-GB" sz="1100" dirty="0">
                <a:latin typeface="Arial" panose="020B0604020202020204" pitchFamily="34" charset="0"/>
                <a:ea typeface="HelloBigSky" panose="02000603000000000000" pitchFamily="2" charset="0"/>
                <a:cs typeface="Arial" panose="020B0604020202020204" pitchFamily="34" charset="0"/>
              </a:rPr>
              <a:t>We don’t know they are going to happen, and we might not be ready for a change. What unexpected changes do you like and not like?   </a:t>
            </a:r>
          </a:p>
        </p:txBody>
      </p:sp>
      <p:sp>
        <p:nvSpPr>
          <p:cNvPr id="12" name="Cloud 11">
            <a:extLst>
              <a:ext uri="{FF2B5EF4-FFF2-40B4-BE49-F238E27FC236}">
                <a16:creationId xmlns:a16="http://schemas.microsoft.com/office/drawing/2014/main" id="{6FE8D6ED-9485-4D6F-A0F8-4505FA10CD91}"/>
              </a:ext>
            </a:extLst>
          </p:cNvPr>
          <p:cNvSpPr/>
          <p:nvPr/>
        </p:nvSpPr>
        <p:spPr>
          <a:xfrm>
            <a:off x="390387" y="3680256"/>
            <a:ext cx="3038610" cy="2259007"/>
          </a:xfrm>
          <a:prstGeom prst="cloud">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Cloud 13">
            <a:extLst>
              <a:ext uri="{FF2B5EF4-FFF2-40B4-BE49-F238E27FC236}">
                <a16:creationId xmlns:a16="http://schemas.microsoft.com/office/drawing/2014/main" id="{207A0C58-83E0-47ED-A817-75A38E52E670}"/>
              </a:ext>
            </a:extLst>
          </p:cNvPr>
          <p:cNvSpPr/>
          <p:nvPr/>
        </p:nvSpPr>
        <p:spPr>
          <a:xfrm>
            <a:off x="3615978" y="3601128"/>
            <a:ext cx="3038610" cy="2259007"/>
          </a:xfrm>
          <a:prstGeom prst="cloud">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966292DC-0FFB-4522-A658-77E2392A1FD5}"/>
              </a:ext>
            </a:extLst>
          </p:cNvPr>
          <p:cNvSpPr txBox="1"/>
          <p:nvPr/>
        </p:nvSpPr>
        <p:spPr>
          <a:xfrm>
            <a:off x="1629095" y="3868467"/>
            <a:ext cx="1367458" cy="261610"/>
          </a:xfrm>
          <a:prstGeom prst="rect">
            <a:avLst/>
          </a:prstGeom>
          <a:noFill/>
        </p:spPr>
        <p:txBody>
          <a:bodyPr wrap="square" rtlCol="0">
            <a:spAutoFit/>
          </a:bodyPr>
          <a:lstStyle/>
          <a:p>
            <a:r>
              <a:rPr lang="en-GB" sz="1100" b="1" dirty="0">
                <a:latin typeface="Arial" panose="020B0604020202020204" pitchFamily="34" charset="0"/>
                <a:ea typeface="HelloBigSky" panose="02000603000000000000" pitchFamily="2" charset="0"/>
                <a:cs typeface="Arial" panose="020B0604020202020204" pitchFamily="34" charset="0"/>
              </a:rPr>
              <a:t>Like</a:t>
            </a:r>
          </a:p>
        </p:txBody>
      </p:sp>
      <p:sp>
        <p:nvSpPr>
          <p:cNvPr id="18" name="TextBox 17">
            <a:extLst>
              <a:ext uri="{FF2B5EF4-FFF2-40B4-BE49-F238E27FC236}">
                <a16:creationId xmlns:a16="http://schemas.microsoft.com/office/drawing/2014/main" id="{ACA2BC13-2F4D-47B9-94C4-DF4EC52E5389}"/>
              </a:ext>
            </a:extLst>
          </p:cNvPr>
          <p:cNvSpPr txBox="1"/>
          <p:nvPr/>
        </p:nvSpPr>
        <p:spPr>
          <a:xfrm>
            <a:off x="4680621" y="3814606"/>
            <a:ext cx="1367458" cy="261610"/>
          </a:xfrm>
          <a:prstGeom prst="rect">
            <a:avLst/>
          </a:prstGeom>
          <a:noFill/>
        </p:spPr>
        <p:txBody>
          <a:bodyPr wrap="square" rtlCol="0">
            <a:spAutoFit/>
          </a:bodyPr>
          <a:lstStyle/>
          <a:p>
            <a:r>
              <a:rPr lang="en-GB" sz="1100" b="1" dirty="0">
                <a:latin typeface="Arial" panose="020B0604020202020204" pitchFamily="34" charset="0"/>
                <a:ea typeface="HelloBigSky" panose="02000603000000000000" pitchFamily="2" charset="0"/>
                <a:cs typeface="Arial" panose="020B0604020202020204" pitchFamily="34" charset="0"/>
              </a:rPr>
              <a:t>Don’t like</a:t>
            </a:r>
          </a:p>
        </p:txBody>
      </p:sp>
      <p:pic>
        <p:nvPicPr>
          <p:cNvPr id="20" name="Picture 22" descr="Thumbs Up Down Gesture Clip Art Silhouette Black Image - Thumbs Down Black  And White Clipart , Transparent Cartoon, Free Cliparts &amp; Silhouettes -  NetClipart">
            <a:extLst>
              <a:ext uri="{FF2B5EF4-FFF2-40B4-BE49-F238E27FC236}">
                <a16:creationId xmlns:a16="http://schemas.microsoft.com/office/drawing/2014/main" id="{1CB32326-6F72-40DE-9C84-46E893C6BB8F}"/>
              </a:ext>
            </a:extLst>
          </p:cNvPr>
          <p:cNvPicPr>
            <a:picLocks noChangeAspect="1" noChangeArrowheads="1"/>
          </p:cNvPicPr>
          <p:nvPr/>
        </p:nvPicPr>
        <p:blipFill rotWithShape="1">
          <a:blip r:embed="rId4">
            <a:clrChange>
              <a:clrFrom>
                <a:srgbClr val="F7F7F7"/>
              </a:clrFrom>
              <a:clrTo>
                <a:srgbClr val="F7F7F7">
                  <a:alpha val="0"/>
                </a:srgbClr>
              </a:clrTo>
            </a:clrChange>
            <a:extLst>
              <a:ext uri="{28A0092B-C50C-407E-A947-70E740481C1C}">
                <a14:useLocalDpi xmlns:a14="http://schemas.microsoft.com/office/drawing/2010/main" val="0"/>
              </a:ext>
            </a:extLst>
          </a:blip>
          <a:srcRect r="50722" b="12202"/>
          <a:stretch/>
        </p:blipFill>
        <p:spPr bwMode="auto">
          <a:xfrm>
            <a:off x="711242" y="3680256"/>
            <a:ext cx="781050" cy="1180571"/>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2" descr="Thumbs Up Down Gesture Clip Art Silhouette Black Image - Thumbs Down Black  And White Clipart , Transparent Cartoon, Free Cliparts &amp; Silhouettes -  NetClipart">
            <a:extLst>
              <a:ext uri="{FF2B5EF4-FFF2-40B4-BE49-F238E27FC236}">
                <a16:creationId xmlns:a16="http://schemas.microsoft.com/office/drawing/2014/main" id="{9A6F8110-FBC9-4B65-B7D6-B5ACDA8EFBB9}"/>
              </a:ext>
            </a:extLst>
          </p:cNvPr>
          <p:cNvPicPr>
            <a:picLocks noChangeAspect="1" noChangeArrowheads="1"/>
          </p:cNvPicPr>
          <p:nvPr/>
        </p:nvPicPr>
        <p:blipFill rotWithShape="1">
          <a:blip r:embed="rId4">
            <a:clrChange>
              <a:clrFrom>
                <a:srgbClr val="F7F7F7"/>
              </a:clrFrom>
              <a:clrTo>
                <a:srgbClr val="F7F7F7">
                  <a:alpha val="0"/>
                </a:srgbClr>
              </a:clrTo>
            </a:clrChange>
            <a:extLst>
              <a:ext uri="{28A0092B-C50C-407E-A947-70E740481C1C}">
                <a14:useLocalDpi xmlns:a14="http://schemas.microsoft.com/office/drawing/2010/main" val="0"/>
              </a:ext>
            </a:extLst>
          </a:blip>
          <a:srcRect l="48500" b="589"/>
          <a:stretch/>
        </p:blipFill>
        <p:spPr bwMode="auto">
          <a:xfrm>
            <a:off x="4037048" y="3657600"/>
            <a:ext cx="791036" cy="1295400"/>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a:extLst>
              <a:ext uri="{FF2B5EF4-FFF2-40B4-BE49-F238E27FC236}">
                <a16:creationId xmlns:a16="http://schemas.microsoft.com/office/drawing/2014/main" id="{5DB50E6C-787F-42AF-9F7A-37687E06C6B6}"/>
              </a:ext>
            </a:extLst>
          </p:cNvPr>
          <p:cNvSpPr txBox="1"/>
          <p:nvPr/>
        </p:nvSpPr>
        <p:spPr>
          <a:xfrm>
            <a:off x="84343" y="6200636"/>
            <a:ext cx="6570245" cy="430887"/>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Dealing with any change can be hard. It might make you feel upset or confused. It might also make you worried because you don’t know what will happen next. </a:t>
            </a:r>
          </a:p>
        </p:txBody>
      </p:sp>
      <p:sp>
        <p:nvSpPr>
          <p:cNvPr id="26" name="TextBox 25">
            <a:extLst>
              <a:ext uri="{FF2B5EF4-FFF2-40B4-BE49-F238E27FC236}">
                <a16:creationId xmlns:a16="http://schemas.microsoft.com/office/drawing/2014/main" id="{90810AA1-6E39-483F-8EB0-F00BE6177848}"/>
              </a:ext>
            </a:extLst>
          </p:cNvPr>
          <p:cNvSpPr txBox="1"/>
          <p:nvPr/>
        </p:nvSpPr>
        <p:spPr>
          <a:xfrm>
            <a:off x="0" y="7129473"/>
            <a:ext cx="6570245"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When a change or transition happens, it means you might have to:</a:t>
            </a:r>
          </a:p>
        </p:txBody>
      </p:sp>
      <p:pic>
        <p:nvPicPr>
          <p:cNvPr id="2056" name="Picture 8" descr="Back Boy Isolated Walking Stock Illustrations – 471 Back Boy Isolated  Walking Stock Illustrations, Vectors &amp; Clipart - Dreamstime">
            <a:extLst>
              <a:ext uri="{FF2B5EF4-FFF2-40B4-BE49-F238E27FC236}">
                <a16:creationId xmlns:a16="http://schemas.microsoft.com/office/drawing/2014/main" id="{825D6459-73D2-4096-AD0A-917161D15E15}"/>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2939" y="8255866"/>
            <a:ext cx="1689350" cy="1689350"/>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a:extLst>
              <a:ext uri="{FF2B5EF4-FFF2-40B4-BE49-F238E27FC236}">
                <a16:creationId xmlns:a16="http://schemas.microsoft.com/office/drawing/2014/main" id="{C4E98301-D938-4942-886E-5C0C6F2C38B0}"/>
              </a:ext>
            </a:extLst>
          </p:cNvPr>
          <p:cNvSpPr txBox="1"/>
          <p:nvPr/>
        </p:nvSpPr>
        <p:spPr>
          <a:xfrm>
            <a:off x="342379" y="7668291"/>
            <a:ext cx="2619082" cy="430887"/>
          </a:xfrm>
          <a:prstGeom prst="rect">
            <a:avLst/>
          </a:prstGeom>
          <a:noFill/>
        </p:spPr>
        <p:txBody>
          <a:bodyPr wrap="square" rtlCol="0">
            <a:spAutoFit/>
          </a:bodyPr>
          <a:lstStyle/>
          <a:p>
            <a:pPr algn="ctr"/>
            <a:r>
              <a:rPr lang="en-GB" sz="1100" b="1" dirty="0">
                <a:latin typeface="Arial" panose="020B0604020202020204" pitchFamily="34" charset="0"/>
                <a:ea typeface="HelloBigSky" panose="02000603000000000000" pitchFamily="2" charset="0"/>
                <a:cs typeface="Arial" panose="020B0604020202020204" pitchFamily="34" charset="0"/>
              </a:rPr>
              <a:t>Move your body to another place/activity</a:t>
            </a:r>
            <a:endParaRPr lang="en-GB" sz="1100" b="1" dirty="0">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E90FBF47-E497-4170-B636-BA066F490681}"/>
              </a:ext>
            </a:extLst>
          </p:cNvPr>
          <p:cNvSpPr txBox="1"/>
          <p:nvPr/>
        </p:nvSpPr>
        <p:spPr>
          <a:xfrm>
            <a:off x="3648525" y="7668291"/>
            <a:ext cx="2921720" cy="430887"/>
          </a:xfrm>
          <a:prstGeom prst="rect">
            <a:avLst/>
          </a:prstGeom>
          <a:noFill/>
        </p:spPr>
        <p:txBody>
          <a:bodyPr wrap="square" rtlCol="0">
            <a:spAutoFit/>
          </a:bodyPr>
          <a:lstStyle/>
          <a:p>
            <a:pPr algn="ctr"/>
            <a:r>
              <a:rPr lang="en-GB" sz="1100" b="1" dirty="0">
                <a:latin typeface="Arial" panose="020B0604020202020204" pitchFamily="34" charset="0"/>
                <a:ea typeface="HelloBigSky" panose="02000603000000000000" pitchFamily="2" charset="0"/>
                <a:cs typeface="Arial" panose="020B0604020202020204" pitchFamily="34" charset="0"/>
              </a:rPr>
              <a:t>Move your brain to think about something else</a:t>
            </a:r>
            <a:endParaRPr lang="en-GB" sz="1100" b="1" dirty="0">
              <a:latin typeface="Arial" panose="020B0604020202020204" pitchFamily="34" charset="0"/>
              <a:cs typeface="Arial" panose="020B0604020202020204" pitchFamily="34" charset="0"/>
            </a:endParaRPr>
          </a:p>
        </p:txBody>
      </p:sp>
      <p:pic>
        <p:nvPicPr>
          <p:cNvPr id="2048" name="Picture 2047">
            <a:extLst>
              <a:ext uri="{FF2B5EF4-FFF2-40B4-BE49-F238E27FC236}">
                <a16:creationId xmlns:a16="http://schemas.microsoft.com/office/drawing/2014/main" id="{78FD06D0-E3FA-40AC-A8C2-F5BC04E0EAB5}"/>
              </a:ext>
            </a:extLst>
          </p:cNvPr>
          <p:cNvPicPr>
            <a:picLocks noChangeAspect="1"/>
          </p:cNvPicPr>
          <p:nvPr/>
        </p:nvPicPr>
        <p:blipFill rotWithShape="1">
          <a:blip r:embed="rId6"/>
          <a:srcRect l="47274" t="42500" r="25833" b="23468"/>
          <a:stretch>
            <a:fillRect/>
          </a:stretch>
        </p:blipFill>
        <p:spPr>
          <a:xfrm>
            <a:off x="4213119" y="8439712"/>
            <a:ext cx="1844328" cy="1312200"/>
          </a:xfrm>
          <a:prstGeom prst="rect">
            <a:avLst/>
          </a:prstGeom>
        </p:spPr>
      </p:pic>
      <p:sp>
        <p:nvSpPr>
          <p:cNvPr id="2049" name="Arrow: Right 2048">
            <a:extLst>
              <a:ext uri="{FF2B5EF4-FFF2-40B4-BE49-F238E27FC236}">
                <a16:creationId xmlns:a16="http://schemas.microsoft.com/office/drawing/2014/main" id="{FB459FF2-FFA9-4FA8-9B0F-C56F42A8439C}"/>
              </a:ext>
            </a:extLst>
          </p:cNvPr>
          <p:cNvSpPr/>
          <p:nvPr/>
        </p:nvSpPr>
        <p:spPr>
          <a:xfrm>
            <a:off x="1962150" y="8858738"/>
            <a:ext cx="682732" cy="342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Picture 2" descr="What to Do If Your Vehicle Breaks Down - Dempster's Quality Car Care">
            <a:extLst>
              <a:ext uri="{FF2B5EF4-FFF2-40B4-BE49-F238E27FC236}">
                <a16:creationId xmlns:a16="http://schemas.microsoft.com/office/drawing/2014/main" id="{3074CE52-1961-6517-D1DC-411C85D134F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87453" y="1438603"/>
            <a:ext cx="1421241" cy="94577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blue and green logo&#10;&#10;Description automatically generated">
            <a:extLst>
              <a:ext uri="{FF2B5EF4-FFF2-40B4-BE49-F238E27FC236}">
                <a16:creationId xmlns:a16="http://schemas.microsoft.com/office/drawing/2014/main" id="{DD3E4261-6473-499C-11BB-4A8C2DF52116}"/>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174752" y="108808"/>
            <a:ext cx="1648925" cy="438893"/>
          </a:xfrm>
          <a:prstGeom prst="rect">
            <a:avLst/>
          </a:prstGeom>
          <a:noFill/>
          <a:ln>
            <a:noFill/>
          </a:ln>
        </p:spPr>
      </p:pic>
    </p:spTree>
    <p:extLst>
      <p:ext uri="{BB962C8B-B14F-4D97-AF65-F5344CB8AC3E}">
        <p14:creationId xmlns:p14="http://schemas.microsoft.com/office/powerpoint/2010/main" val="3667715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869AFF0-C747-4DC9-87DC-118AE996CC02}"/>
              </a:ext>
            </a:extLst>
          </p:cNvPr>
          <p:cNvSpPr txBox="1"/>
          <p:nvPr/>
        </p:nvSpPr>
        <p:spPr>
          <a:xfrm>
            <a:off x="143875" y="726809"/>
            <a:ext cx="6570245" cy="276999"/>
          </a:xfrm>
          <a:prstGeom prst="rect">
            <a:avLst/>
          </a:prstGeom>
          <a:noFill/>
        </p:spPr>
        <p:txBody>
          <a:bodyPr wrap="square" rtlCol="0">
            <a:spAutoFit/>
          </a:bodyPr>
          <a:lstStyle/>
          <a:p>
            <a:pPr algn="ctr"/>
            <a:r>
              <a:rPr lang="en-GB" sz="1200" dirty="0">
                <a:latin typeface="Arial" panose="020B0604020202020204" pitchFamily="34" charset="0"/>
                <a:ea typeface="HelloBigSky" panose="02000603000000000000" pitchFamily="2" charset="0"/>
                <a:cs typeface="Arial" panose="020B0604020202020204" pitchFamily="34" charset="0"/>
              </a:rPr>
              <a:t>Moving your </a:t>
            </a:r>
            <a:r>
              <a:rPr lang="en-GB" sz="1200" b="1" dirty="0">
                <a:latin typeface="Arial" panose="020B0604020202020204" pitchFamily="34" charset="0"/>
                <a:ea typeface="HelloBigSky" panose="02000603000000000000" pitchFamily="2" charset="0"/>
                <a:cs typeface="Arial" panose="020B0604020202020204" pitchFamily="34" charset="0"/>
              </a:rPr>
              <a:t>body</a:t>
            </a:r>
            <a:r>
              <a:rPr lang="en-GB" sz="1200" dirty="0">
                <a:latin typeface="Arial" panose="020B0604020202020204" pitchFamily="34" charset="0"/>
                <a:ea typeface="HelloBigSky" panose="02000603000000000000" pitchFamily="2" charset="0"/>
                <a:cs typeface="Arial" panose="020B0604020202020204" pitchFamily="34" charset="0"/>
              </a:rPr>
              <a:t> and </a:t>
            </a:r>
            <a:r>
              <a:rPr lang="en-GB" sz="1200" b="1" dirty="0">
                <a:latin typeface="Arial" panose="020B0604020202020204" pitchFamily="34" charset="0"/>
                <a:ea typeface="HelloBigSky" panose="02000603000000000000" pitchFamily="2" charset="0"/>
                <a:cs typeface="Arial" panose="020B0604020202020204" pitchFamily="34" charset="0"/>
              </a:rPr>
              <a:t>brain</a:t>
            </a:r>
            <a:r>
              <a:rPr lang="en-GB" sz="1200" dirty="0">
                <a:latin typeface="Arial" panose="020B0604020202020204" pitchFamily="34" charset="0"/>
                <a:ea typeface="HelloBigSky" panose="02000603000000000000" pitchFamily="2" charset="0"/>
                <a:cs typeface="Arial" panose="020B0604020202020204" pitchFamily="34" charset="0"/>
              </a:rPr>
              <a:t> to a different place or activity can be hard. </a:t>
            </a:r>
          </a:p>
        </p:txBody>
      </p:sp>
      <p:pic>
        <p:nvPicPr>
          <p:cNvPr id="7" name="Picture 8" descr="Back Boy Isolated Walking Stock Illustrations – 471 Back Boy Isolated  Walking Stock Illustrations, Vectors &amp; Clipart - Dreamstime">
            <a:extLst>
              <a:ext uri="{FF2B5EF4-FFF2-40B4-BE49-F238E27FC236}">
                <a16:creationId xmlns:a16="http://schemas.microsoft.com/office/drawing/2014/main" id="{70D96A53-225E-448E-8BD7-2A834D6EA4C1}"/>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978766"/>
            <a:ext cx="1689350" cy="168935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1BBC7FAD-18ED-4966-B0F7-A0D4F1B5C0E2}"/>
              </a:ext>
            </a:extLst>
          </p:cNvPr>
          <p:cNvPicPr>
            <a:picLocks noChangeAspect="1"/>
          </p:cNvPicPr>
          <p:nvPr/>
        </p:nvPicPr>
        <p:blipFill rotWithShape="1">
          <a:blip r:embed="rId3"/>
          <a:srcRect l="47274" t="44091" r="25833" b="23468"/>
          <a:stretch>
            <a:fillRect/>
          </a:stretch>
        </p:blipFill>
        <p:spPr>
          <a:xfrm>
            <a:off x="92670" y="2850505"/>
            <a:ext cx="1844328" cy="1250866"/>
          </a:xfrm>
          <a:prstGeom prst="rect">
            <a:avLst/>
          </a:prstGeom>
        </p:spPr>
      </p:pic>
      <p:sp>
        <p:nvSpPr>
          <p:cNvPr id="11" name="Arrow: Right 10">
            <a:extLst>
              <a:ext uri="{FF2B5EF4-FFF2-40B4-BE49-F238E27FC236}">
                <a16:creationId xmlns:a16="http://schemas.microsoft.com/office/drawing/2014/main" id="{CD786EE6-FC99-4DE7-824D-8774540C2F8F}"/>
              </a:ext>
            </a:extLst>
          </p:cNvPr>
          <p:cNvSpPr/>
          <p:nvPr/>
        </p:nvSpPr>
        <p:spPr>
          <a:xfrm>
            <a:off x="1161596" y="1480541"/>
            <a:ext cx="682732" cy="342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1426F668-1D9A-4F48-9D9E-4B80026983B6}"/>
              </a:ext>
            </a:extLst>
          </p:cNvPr>
          <p:cNvSpPr txBox="1"/>
          <p:nvPr/>
        </p:nvSpPr>
        <p:spPr>
          <a:xfrm>
            <a:off x="2225129" y="1231841"/>
            <a:ext cx="3913773" cy="665823"/>
          </a:xfrm>
          <a:prstGeom prst="rect">
            <a:avLst/>
          </a:prstGeom>
          <a:noFill/>
        </p:spPr>
        <p:txBody>
          <a:bodyPr wrap="square" rtlCol="0">
            <a:spAutoFit/>
          </a:bodyPr>
          <a:lstStyle/>
          <a:p>
            <a:pPr algn="ctr">
              <a:lnSpc>
                <a:spcPct val="150000"/>
              </a:lnSpc>
              <a:spcBef>
                <a:spcPts val="600"/>
              </a:spcBef>
              <a:spcAft>
                <a:spcPts val="1200"/>
              </a:spcAft>
            </a:pPr>
            <a:r>
              <a:rPr lang="en-GB" sz="1050" dirty="0">
                <a:latin typeface="Arial" panose="020B0604020202020204" pitchFamily="34" charset="0"/>
                <a:ea typeface="HelloBigSky" panose="02000603000000000000" pitchFamily="2" charset="0"/>
                <a:cs typeface="Arial" panose="020B0604020202020204" pitchFamily="34" charset="0"/>
              </a:rPr>
              <a:t>Sometimes change means moving your </a:t>
            </a:r>
            <a:r>
              <a:rPr lang="en-GB" sz="1050" b="1" dirty="0">
                <a:latin typeface="Arial" panose="020B0604020202020204" pitchFamily="34" charset="0"/>
                <a:ea typeface="HelloBigSky" panose="02000603000000000000" pitchFamily="2" charset="0"/>
                <a:cs typeface="Arial" panose="020B0604020202020204" pitchFamily="34" charset="0"/>
              </a:rPr>
              <a:t>body</a:t>
            </a:r>
            <a:r>
              <a:rPr lang="en-GB" sz="1050" dirty="0">
                <a:latin typeface="Arial" panose="020B0604020202020204" pitchFamily="34" charset="0"/>
                <a:ea typeface="HelloBigSky" panose="02000603000000000000" pitchFamily="2" charset="0"/>
                <a:cs typeface="Arial" panose="020B0604020202020204" pitchFamily="34" charset="0"/>
              </a:rPr>
              <a:t> from _____________ to </a:t>
            </a:r>
            <a:r>
              <a:rPr lang="en-GB" sz="1600" dirty="0">
                <a:latin typeface="HelloBigSky" panose="02000603000000000000" pitchFamily="2" charset="0"/>
                <a:ea typeface="HelloBigSky" panose="02000603000000000000" pitchFamily="2" charset="0"/>
              </a:rPr>
              <a:t>__________</a:t>
            </a:r>
          </a:p>
        </p:txBody>
      </p:sp>
      <p:sp>
        <p:nvSpPr>
          <p:cNvPr id="15" name="TextBox 14">
            <a:extLst>
              <a:ext uri="{FF2B5EF4-FFF2-40B4-BE49-F238E27FC236}">
                <a16:creationId xmlns:a16="http://schemas.microsoft.com/office/drawing/2014/main" id="{4A9893CB-C7DA-4057-9058-B2E16924FAB6}"/>
              </a:ext>
            </a:extLst>
          </p:cNvPr>
          <p:cNvSpPr txBox="1"/>
          <p:nvPr/>
        </p:nvSpPr>
        <p:spPr>
          <a:xfrm>
            <a:off x="2125077" y="2765278"/>
            <a:ext cx="3913773" cy="677365"/>
          </a:xfrm>
          <a:prstGeom prst="rect">
            <a:avLst/>
          </a:prstGeom>
          <a:noFill/>
        </p:spPr>
        <p:txBody>
          <a:bodyPr wrap="square" rtlCol="0">
            <a:spAutoFit/>
          </a:bodyPr>
          <a:lstStyle/>
          <a:p>
            <a:pPr algn="ctr">
              <a:lnSpc>
                <a:spcPct val="150000"/>
              </a:lnSpc>
              <a:spcBef>
                <a:spcPts val="600"/>
              </a:spcBef>
              <a:spcAft>
                <a:spcPts val="1200"/>
              </a:spcAft>
            </a:pPr>
            <a:r>
              <a:rPr lang="en-GB" sz="1100" dirty="0">
                <a:latin typeface="Arial" panose="020B0604020202020204" pitchFamily="34" charset="0"/>
                <a:ea typeface="HelloBigSky" panose="02000603000000000000" pitchFamily="2" charset="0"/>
                <a:cs typeface="Arial" panose="020B0604020202020204" pitchFamily="34" charset="0"/>
              </a:rPr>
              <a:t>Sometimes change means moving your </a:t>
            </a:r>
            <a:r>
              <a:rPr lang="en-GB" sz="1100" b="1" dirty="0">
                <a:latin typeface="Arial" panose="020B0604020202020204" pitchFamily="34" charset="0"/>
                <a:ea typeface="HelloBigSky" panose="02000603000000000000" pitchFamily="2" charset="0"/>
                <a:cs typeface="Arial" panose="020B0604020202020204" pitchFamily="34" charset="0"/>
              </a:rPr>
              <a:t>brain</a:t>
            </a:r>
            <a:r>
              <a:rPr lang="en-GB" sz="1100" dirty="0">
                <a:latin typeface="Arial" panose="020B0604020202020204" pitchFamily="34" charset="0"/>
                <a:ea typeface="HelloBigSky" panose="02000603000000000000" pitchFamily="2" charset="0"/>
                <a:cs typeface="Arial" panose="020B0604020202020204" pitchFamily="34" charset="0"/>
              </a:rPr>
              <a:t> from _____________ to </a:t>
            </a:r>
            <a:r>
              <a:rPr lang="en-GB" sz="1600" dirty="0">
                <a:latin typeface="HelloBigSky" panose="02000603000000000000" pitchFamily="2" charset="0"/>
                <a:ea typeface="HelloBigSky" panose="02000603000000000000" pitchFamily="2" charset="0"/>
              </a:rPr>
              <a:t>__________</a:t>
            </a:r>
          </a:p>
        </p:txBody>
      </p:sp>
      <p:sp>
        <p:nvSpPr>
          <p:cNvPr id="17" name="TextBox 16">
            <a:extLst>
              <a:ext uri="{FF2B5EF4-FFF2-40B4-BE49-F238E27FC236}">
                <a16:creationId xmlns:a16="http://schemas.microsoft.com/office/drawing/2014/main" id="{DE2552A4-F40E-4DE1-B0BA-5CFCB80A9B67}"/>
              </a:ext>
            </a:extLst>
          </p:cNvPr>
          <p:cNvSpPr txBox="1"/>
          <p:nvPr/>
        </p:nvSpPr>
        <p:spPr>
          <a:xfrm>
            <a:off x="0" y="4140133"/>
            <a:ext cx="6570245" cy="430887"/>
          </a:xfrm>
          <a:prstGeom prst="rect">
            <a:avLst/>
          </a:prstGeom>
          <a:noFill/>
        </p:spPr>
        <p:txBody>
          <a:bodyPr wrap="square" rtlCol="0">
            <a:spAutoFit/>
          </a:bodyPr>
          <a:lstStyle/>
          <a:p>
            <a:pPr algn="ctr"/>
            <a:r>
              <a:rPr lang="en-GB" sz="1100" dirty="0">
                <a:latin typeface="Arial" panose="020B0604020202020204" pitchFamily="34" charset="0"/>
                <a:cs typeface="Arial" panose="020B0604020202020204" pitchFamily="34" charset="0"/>
              </a:rPr>
              <a:t>Sometimes, when you try to say “no” to changes, it can make things tricky for the people around you. There will be times when change just has to happen, even if we don’t want it to and that’s okay.</a:t>
            </a:r>
            <a:endParaRPr lang="en-GB" sz="1100" dirty="0">
              <a:latin typeface="Arial" panose="020B0604020202020204" pitchFamily="34" charset="0"/>
              <a:ea typeface="HelloBigSky" panose="02000603000000000000" pitchFamily="2" charset="0"/>
              <a:cs typeface="Arial" panose="020B0604020202020204" pitchFamily="34" charset="0"/>
            </a:endParaRPr>
          </a:p>
        </p:txBody>
      </p:sp>
      <p:sp>
        <p:nvSpPr>
          <p:cNvPr id="28" name="TextBox 27">
            <a:extLst>
              <a:ext uri="{FF2B5EF4-FFF2-40B4-BE49-F238E27FC236}">
                <a16:creationId xmlns:a16="http://schemas.microsoft.com/office/drawing/2014/main" id="{9AECAD3E-B8CD-4A0D-91A9-318CA2867DCF}"/>
              </a:ext>
            </a:extLst>
          </p:cNvPr>
          <p:cNvSpPr txBox="1"/>
          <p:nvPr/>
        </p:nvSpPr>
        <p:spPr>
          <a:xfrm>
            <a:off x="-1" y="6154570"/>
            <a:ext cx="6858001" cy="430887"/>
          </a:xfrm>
          <a:prstGeom prst="rect">
            <a:avLst/>
          </a:prstGeom>
          <a:noFill/>
        </p:spPr>
        <p:txBody>
          <a:bodyPr wrap="square" rtlCol="0">
            <a:spAutoFit/>
          </a:bodyPr>
          <a:lstStyle/>
          <a:p>
            <a:pPr algn="ctr"/>
            <a:r>
              <a:rPr lang="en-GB" sz="1100" dirty="0">
                <a:latin typeface="Arial" panose="020B0604020202020204" pitchFamily="34" charset="0"/>
                <a:cs typeface="Arial" panose="020B0604020202020204" pitchFamily="34" charset="0"/>
              </a:rPr>
              <a:t>Most people don’t really enjoy change, but we know that change just happens. There will always be changes, some big, some small and some that we like and some that we don’t.</a:t>
            </a:r>
            <a:endParaRPr lang="en-GB" sz="1100" dirty="0">
              <a:latin typeface="Arial" panose="020B0604020202020204" pitchFamily="34" charset="0"/>
              <a:ea typeface="HelloBigSky" panose="02000603000000000000" pitchFamily="2" charset="0"/>
              <a:cs typeface="Arial" panose="020B0604020202020204" pitchFamily="34" charset="0"/>
            </a:endParaRPr>
          </a:p>
        </p:txBody>
      </p:sp>
      <p:sp>
        <p:nvSpPr>
          <p:cNvPr id="30" name="TextBox 29">
            <a:extLst>
              <a:ext uri="{FF2B5EF4-FFF2-40B4-BE49-F238E27FC236}">
                <a16:creationId xmlns:a16="http://schemas.microsoft.com/office/drawing/2014/main" id="{35F559C7-EAFC-4073-998D-4CC8F41CE2A9}"/>
              </a:ext>
            </a:extLst>
          </p:cNvPr>
          <p:cNvSpPr txBox="1"/>
          <p:nvPr/>
        </p:nvSpPr>
        <p:spPr>
          <a:xfrm>
            <a:off x="0" y="8281982"/>
            <a:ext cx="6570245" cy="261610"/>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Coping with change is part of growing up.</a:t>
            </a:r>
          </a:p>
        </p:txBody>
      </p:sp>
      <p:pic>
        <p:nvPicPr>
          <p:cNvPr id="3082" name="Picture 10" descr="Free Like Cliparts, Download Free Clip Art, Free Clip Art on Clipart Library">
            <a:extLst>
              <a:ext uri="{FF2B5EF4-FFF2-40B4-BE49-F238E27FC236}">
                <a16:creationId xmlns:a16="http://schemas.microsoft.com/office/drawing/2014/main" id="{8EEDB6CA-D9F9-4BD8-8284-57AF2CC99F1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46909" y="6867312"/>
            <a:ext cx="1069183" cy="1249093"/>
          </a:xfrm>
          <a:prstGeom prst="rect">
            <a:avLst/>
          </a:prstGeom>
          <a:noFill/>
          <a:extLst>
            <a:ext uri="{909E8E84-426E-40DD-AFC4-6F175D3DCCD1}">
              <a14:hiddenFill xmlns:a14="http://schemas.microsoft.com/office/drawing/2010/main">
                <a:solidFill>
                  <a:srgbClr val="FFFFFF"/>
                </a:solidFill>
              </a14:hiddenFill>
            </a:ext>
          </a:extLst>
        </p:spPr>
      </p:pic>
      <p:pic>
        <p:nvPicPr>
          <p:cNvPr id="3084" name="Picture 12" descr="Silver Trouble Stock Vector Illustration And Royalty Free Silver Trouble  Clipart">
            <a:extLst>
              <a:ext uri="{FF2B5EF4-FFF2-40B4-BE49-F238E27FC236}">
                <a16:creationId xmlns:a16="http://schemas.microsoft.com/office/drawing/2014/main" id="{FACBAB83-A29B-4510-8C3F-4331839D6024}"/>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16670" y="4952885"/>
            <a:ext cx="1168452" cy="1152942"/>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descr="Analog Clock Warning Clip Art at Clker.com - vector clip art online,  royalty free &amp; public domain">
            <a:extLst>
              <a:ext uri="{FF2B5EF4-FFF2-40B4-BE49-F238E27FC236}">
                <a16:creationId xmlns:a16="http://schemas.microsoft.com/office/drawing/2014/main" id="{F98E8173-6480-4C9C-B50F-A026FF36300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8999" y="5157594"/>
            <a:ext cx="952502" cy="939859"/>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4" descr="Bold Purple Question Mark Clipart - Question Mark Clipart PNG Image |  Transparent PNG Free Download on SeekPNG">
            <a:extLst>
              <a:ext uri="{FF2B5EF4-FFF2-40B4-BE49-F238E27FC236}">
                <a16:creationId xmlns:a16="http://schemas.microsoft.com/office/drawing/2014/main" id="{516E7802-EE78-4362-8E11-795639B78553}"/>
              </a:ext>
            </a:extLst>
          </p:cNvPr>
          <p:cNvPicPr>
            <a:picLocks noChangeAspect="1" noChangeArrowheads="1"/>
          </p:cNvPicPr>
          <p:nvPr/>
        </p:nvPicPr>
        <p:blipFill>
          <a:blip r:embed="rId7">
            <a:clrChange>
              <a:clrFrom>
                <a:srgbClr val="F7F7F7"/>
              </a:clrFrom>
              <a:clrTo>
                <a:srgbClr val="F7F7F7">
                  <a:alpha val="0"/>
                </a:srgbClr>
              </a:clrTo>
            </a:clrChange>
            <a:extLst>
              <a:ext uri="{28A0092B-C50C-407E-A947-70E740481C1C}">
                <a14:useLocalDpi xmlns:a14="http://schemas.microsoft.com/office/drawing/2010/main" val="0"/>
              </a:ext>
            </a:extLst>
          </a:blip>
          <a:srcRect/>
          <a:stretch>
            <a:fillRect/>
          </a:stretch>
        </p:blipFill>
        <p:spPr bwMode="auto">
          <a:xfrm>
            <a:off x="1648867" y="7049851"/>
            <a:ext cx="576262" cy="475941"/>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4" descr="Bold Purple Question Mark Clipart - Question Mark Clipart PNG Image |  Transparent PNG Free Download on SeekPNG">
            <a:extLst>
              <a:ext uri="{FF2B5EF4-FFF2-40B4-BE49-F238E27FC236}">
                <a16:creationId xmlns:a16="http://schemas.microsoft.com/office/drawing/2014/main" id="{8F6B84FC-BC96-4A82-AD8A-4481FE695548}"/>
              </a:ext>
            </a:extLst>
          </p:cNvPr>
          <p:cNvPicPr>
            <a:picLocks noChangeAspect="1" noChangeArrowheads="1"/>
          </p:cNvPicPr>
          <p:nvPr/>
        </p:nvPicPr>
        <p:blipFill>
          <a:blip r:embed="rId7">
            <a:clrChange>
              <a:clrFrom>
                <a:srgbClr val="F7F7F7"/>
              </a:clrFrom>
              <a:clrTo>
                <a:srgbClr val="F7F7F7">
                  <a:alpha val="0"/>
                </a:srgbClr>
              </a:clrTo>
            </a:clrChange>
            <a:extLst>
              <a:ext uri="{28A0092B-C50C-407E-A947-70E740481C1C}">
                <a14:useLocalDpi xmlns:a14="http://schemas.microsoft.com/office/drawing/2010/main" val="0"/>
              </a:ext>
            </a:extLst>
          </a:blip>
          <a:srcRect/>
          <a:stretch>
            <a:fillRect/>
          </a:stretch>
        </p:blipFill>
        <p:spPr bwMode="auto">
          <a:xfrm>
            <a:off x="2015720" y="7090665"/>
            <a:ext cx="1221594" cy="1008928"/>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F52E8D85-BAAE-15BC-9965-637A4836254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335480" y="8709169"/>
            <a:ext cx="2046021" cy="1086949"/>
          </a:xfrm>
          <a:prstGeom prst="rect">
            <a:avLst/>
          </a:prstGeom>
        </p:spPr>
      </p:pic>
      <p:pic>
        <p:nvPicPr>
          <p:cNvPr id="6" name="Picture 5" descr="A blue and green logo&#10;&#10;Description automatically generated">
            <a:extLst>
              <a:ext uri="{FF2B5EF4-FFF2-40B4-BE49-F238E27FC236}">
                <a16:creationId xmlns:a16="http://schemas.microsoft.com/office/drawing/2014/main" id="{302D6527-2FD2-9F82-2107-0CC03CEDE9A3}"/>
              </a:ext>
            </a:extLst>
          </p:cNvPr>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5174752" y="108808"/>
            <a:ext cx="1648925" cy="438893"/>
          </a:xfrm>
          <a:prstGeom prst="rect">
            <a:avLst/>
          </a:prstGeom>
          <a:noFill/>
          <a:ln>
            <a:noFill/>
          </a:ln>
        </p:spPr>
      </p:pic>
    </p:spTree>
    <p:extLst>
      <p:ext uri="{BB962C8B-B14F-4D97-AF65-F5344CB8AC3E}">
        <p14:creationId xmlns:p14="http://schemas.microsoft.com/office/powerpoint/2010/main" val="893832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3057FB6-9047-47D1-B527-34A5F985CE10}"/>
              </a:ext>
            </a:extLst>
          </p:cNvPr>
          <p:cNvSpPr txBox="1"/>
          <p:nvPr/>
        </p:nvSpPr>
        <p:spPr>
          <a:xfrm>
            <a:off x="-844040" y="565707"/>
            <a:ext cx="6570245" cy="276999"/>
          </a:xfrm>
          <a:prstGeom prst="rect">
            <a:avLst/>
          </a:prstGeom>
          <a:noFill/>
        </p:spPr>
        <p:txBody>
          <a:bodyPr wrap="square" rtlCol="0">
            <a:spAutoFit/>
          </a:bodyPr>
          <a:lstStyle/>
          <a:p>
            <a:pPr algn="ctr"/>
            <a:r>
              <a:rPr lang="en-GB" sz="1200" dirty="0">
                <a:latin typeface="Arial" panose="020B0604020202020204" pitchFamily="34" charset="0"/>
                <a:cs typeface="Arial" panose="020B0604020202020204" pitchFamily="34" charset="0"/>
              </a:rPr>
              <a:t>Here are some things that can help you cope when things change</a:t>
            </a:r>
            <a:r>
              <a:rPr lang="en-GB" sz="1200" dirty="0"/>
              <a:t>:</a:t>
            </a:r>
            <a:endParaRPr lang="en-GB" sz="1200" b="1" dirty="0">
              <a:latin typeface="Arial" panose="020B0604020202020204" pitchFamily="34" charset="0"/>
              <a:ea typeface="HelloBigSky" panose="02000603000000000000" pitchFamily="2" charset="0"/>
              <a:cs typeface="Arial" panose="020B0604020202020204" pitchFamily="34" charset="0"/>
            </a:endParaRPr>
          </a:p>
        </p:txBody>
      </p:sp>
      <p:sp>
        <p:nvSpPr>
          <p:cNvPr id="7" name="TextBox 6">
            <a:extLst>
              <a:ext uri="{FF2B5EF4-FFF2-40B4-BE49-F238E27FC236}">
                <a16:creationId xmlns:a16="http://schemas.microsoft.com/office/drawing/2014/main" id="{5A43FF38-439C-4002-B6F6-517837E9127A}"/>
              </a:ext>
            </a:extLst>
          </p:cNvPr>
          <p:cNvSpPr txBox="1"/>
          <p:nvPr/>
        </p:nvSpPr>
        <p:spPr>
          <a:xfrm>
            <a:off x="0" y="1121635"/>
            <a:ext cx="2247900" cy="276999"/>
          </a:xfrm>
          <a:prstGeom prst="rect">
            <a:avLst/>
          </a:prstGeom>
          <a:noFill/>
        </p:spPr>
        <p:txBody>
          <a:bodyPr wrap="square" rtlCol="0">
            <a:spAutoFit/>
          </a:bodyPr>
          <a:lstStyle/>
          <a:p>
            <a:pPr algn="ctr"/>
            <a:r>
              <a:rPr lang="en-GB" sz="1200" b="1" dirty="0">
                <a:latin typeface="Arial" panose="020B0604020202020204" pitchFamily="34" charset="0"/>
                <a:ea typeface="HelloBigSky" panose="02000603000000000000" pitchFamily="2" charset="0"/>
                <a:cs typeface="Arial" panose="020B0604020202020204" pitchFamily="34" charset="0"/>
              </a:rPr>
              <a:t>Practice</a:t>
            </a:r>
          </a:p>
        </p:txBody>
      </p:sp>
      <p:sp>
        <p:nvSpPr>
          <p:cNvPr id="9" name="TextBox 8">
            <a:extLst>
              <a:ext uri="{FF2B5EF4-FFF2-40B4-BE49-F238E27FC236}">
                <a16:creationId xmlns:a16="http://schemas.microsoft.com/office/drawing/2014/main" id="{AB6B12BA-06E8-4281-A7D0-802F7213CFDE}"/>
              </a:ext>
            </a:extLst>
          </p:cNvPr>
          <p:cNvSpPr txBox="1"/>
          <p:nvPr/>
        </p:nvSpPr>
        <p:spPr>
          <a:xfrm>
            <a:off x="-112636" y="2770181"/>
            <a:ext cx="2247900" cy="276999"/>
          </a:xfrm>
          <a:prstGeom prst="rect">
            <a:avLst/>
          </a:prstGeom>
          <a:noFill/>
        </p:spPr>
        <p:txBody>
          <a:bodyPr wrap="square" rtlCol="0">
            <a:spAutoFit/>
          </a:bodyPr>
          <a:lstStyle/>
          <a:p>
            <a:pPr algn="ctr"/>
            <a:r>
              <a:rPr lang="en-GB" sz="1200" b="1" dirty="0">
                <a:latin typeface="Arial" panose="020B0604020202020204" pitchFamily="34" charset="0"/>
                <a:ea typeface="HelloBigSky" panose="02000603000000000000" pitchFamily="2" charset="0"/>
                <a:cs typeface="Arial" panose="020B0604020202020204" pitchFamily="34" charset="0"/>
              </a:rPr>
              <a:t>Write/draw </a:t>
            </a:r>
          </a:p>
        </p:txBody>
      </p:sp>
      <p:sp>
        <p:nvSpPr>
          <p:cNvPr id="11" name="TextBox 10">
            <a:extLst>
              <a:ext uri="{FF2B5EF4-FFF2-40B4-BE49-F238E27FC236}">
                <a16:creationId xmlns:a16="http://schemas.microsoft.com/office/drawing/2014/main" id="{7288FE2C-7381-4FEE-A488-4489929A02BA}"/>
              </a:ext>
            </a:extLst>
          </p:cNvPr>
          <p:cNvSpPr txBox="1"/>
          <p:nvPr/>
        </p:nvSpPr>
        <p:spPr>
          <a:xfrm>
            <a:off x="0" y="4632979"/>
            <a:ext cx="2247900" cy="276999"/>
          </a:xfrm>
          <a:prstGeom prst="rect">
            <a:avLst/>
          </a:prstGeom>
          <a:noFill/>
        </p:spPr>
        <p:txBody>
          <a:bodyPr wrap="square" rtlCol="0">
            <a:spAutoFit/>
          </a:bodyPr>
          <a:lstStyle/>
          <a:p>
            <a:pPr algn="ctr"/>
            <a:r>
              <a:rPr lang="en-GB" sz="1200" b="1" dirty="0">
                <a:latin typeface="Arial" panose="020B0604020202020204" pitchFamily="34" charset="0"/>
                <a:ea typeface="HelloBigSky" panose="02000603000000000000" pitchFamily="2" charset="0"/>
                <a:cs typeface="Arial" panose="020B0604020202020204" pitchFamily="34" charset="0"/>
              </a:rPr>
              <a:t>Thinking Positive</a:t>
            </a:r>
          </a:p>
        </p:txBody>
      </p:sp>
      <p:sp>
        <p:nvSpPr>
          <p:cNvPr id="13" name="TextBox 12">
            <a:extLst>
              <a:ext uri="{FF2B5EF4-FFF2-40B4-BE49-F238E27FC236}">
                <a16:creationId xmlns:a16="http://schemas.microsoft.com/office/drawing/2014/main" id="{A0FBCEA2-4153-48A6-86ED-62B78DF3D948}"/>
              </a:ext>
            </a:extLst>
          </p:cNvPr>
          <p:cNvSpPr txBox="1"/>
          <p:nvPr/>
        </p:nvSpPr>
        <p:spPr>
          <a:xfrm>
            <a:off x="2083564" y="1620932"/>
            <a:ext cx="4667251" cy="769441"/>
          </a:xfrm>
          <a:prstGeom prst="rect">
            <a:avLst/>
          </a:prstGeom>
          <a:noFill/>
        </p:spPr>
        <p:txBody>
          <a:bodyPr wrap="square" rtlCol="0">
            <a:spAutoFit/>
          </a:bodyPr>
          <a:lstStyle/>
          <a:p>
            <a:pPr algn="ctr"/>
            <a:r>
              <a:rPr lang="en-GB" sz="1100" dirty="0">
                <a:latin typeface="Arial" panose="020B0604020202020204" pitchFamily="34" charset="0"/>
                <a:cs typeface="Arial" panose="020B0604020202020204" pitchFamily="34" charset="0"/>
              </a:rPr>
              <a:t>Use a daily planner or schedule and ask a parent to sometimes put a </a:t>
            </a:r>
            <a:r>
              <a:rPr lang="en-GB" sz="1100" b="1" dirty="0">
                <a:latin typeface="Arial" panose="020B0604020202020204" pitchFamily="34" charset="0"/>
                <a:cs typeface="Arial" panose="020B0604020202020204" pitchFamily="34" charset="0"/>
              </a:rPr>
              <a:t>“?”</a:t>
            </a:r>
            <a:r>
              <a:rPr lang="en-GB" sz="1100" dirty="0">
                <a:latin typeface="Arial" panose="020B0604020202020204" pitchFamily="34" charset="0"/>
                <a:cs typeface="Arial" panose="020B0604020202020204" pitchFamily="34" charset="0"/>
              </a:rPr>
              <a:t> on it. This means there will be a surprise or a change. Practising with small changes like this can help you get better at coping when things don’t go exactly as planned.</a:t>
            </a:r>
            <a:endParaRPr lang="en-GB" sz="1100" dirty="0">
              <a:latin typeface="Arial" panose="020B0604020202020204" pitchFamily="34" charset="0"/>
              <a:ea typeface="HelloBigSky" panose="02000603000000000000" pitchFamily="2" charset="0"/>
              <a:cs typeface="Arial" panose="020B0604020202020204" pitchFamily="34" charset="0"/>
            </a:endParaRPr>
          </a:p>
        </p:txBody>
      </p:sp>
      <p:sp>
        <p:nvSpPr>
          <p:cNvPr id="15" name="TextBox 14">
            <a:extLst>
              <a:ext uri="{FF2B5EF4-FFF2-40B4-BE49-F238E27FC236}">
                <a16:creationId xmlns:a16="http://schemas.microsoft.com/office/drawing/2014/main" id="{CF7FBE67-0EFB-4669-92D3-3B170099CE69}"/>
              </a:ext>
            </a:extLst>
          </p:cNvPr>
          <p:cNvSpPr txBox="1"/>
          <p:nvPr/>
        </p:nvSpPr>
        <p:spPr>
          <a:xfrm>
            <a:off x="2046113" y="3290523"/>
            <a:ext cx="4667252" cy="600164"/>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If your brain finds it hard to move to the next activity because you think you might forget what you were doing, use coloured post it notes, the note section in your phone or take a picture.</a:t>
            </a:r>
          </a:p>
        </p:txBody>
      </p:sp>
      <p:pic>
        <p:nvPicPr>
          <p:cNvPr id="17" name="Picture 6" descr="Post It Note Clip Art | Post it notes, Clip art, Sticky notes">
            <a:extLst>
              <a:ext uri="{FF2B5EF4-FFF2-40B4-BE49-F238E27FC236}">
                <a16:creationId xmlns:a16="http://schemas.microsoft.com/office/drawing/2014/main" id="{82BCEB58-811A-4629-A8CD-AE0A733AF488}"/>
              </a:ext>
            </a:extLst>
          </p:cNvPr>
          <p:cNvPicPr>
            <a:picLocks noChangeAspect="1" noChangeArrowheads="1"/>
          </p:cNvPicPr>
          <p:nvPr/>
        </p:nvPicPr>
        <p:blipFill>
          <a:blip r:embed="rId2">
            <a:clrChange>
              <a:clrFrom>
                <a:srgbClr val="F2F2F2"/>
              </a:clrFrom>
              <a:clrTo>
                <a:srgbClr val="F2F2F2">
                  <a:alpha val="0"/>
                </a:srgbClr>
              </a:clrTo>
            </a:clrChange>
            <a:extLst>
              <a:ext uri="{28A0092B-C50C-407E-A947-70E740481C1C}">
                <a14:useLocalDpi xmlns:a14="http://schemas.microsoft.com/office/drawing/2010/main" val="0"/>
              </a:ext>
            </a:extLst>
          </a:blip>
          <a:srcRect/>
          <a:stretch>
            <a:fillRect/>
          </a:stretch>
        </p:blipFill>
        <p:spPr bwMode="auto">
          <a:xfrm>
            <a:off x="335833" y="3143468"/>
            <a:ext cx="1455738" cy="106680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Bold Purple Question Mark Clipart - Question Mark Clipart PNG Image |  Transparent PNG Free Download on SeekPNG">
            <a:extLst>
              <a:ext uri="{FF2B5EF4-FFF2-40B4-BE49-F238E27FC236}">
                <a16:creationId xmlns:a16="http://schemas.microsoft.com/office/drawing/2014/main" id="{283BC099-E7C5-4326-A1C8-DC8997873155}"/>
              </a:ext>
            </a:extLst>
          </p:cNvPr>
          <p:cNvPicPr>
            <a:picLocks noChangeAspect="1" noChangeArrowheads="1"/>
          </p:cNvPicPr>
          <p:nvPr/>
        </p:nvPicPr>
        <p:blipFill>
          <a:blip r:embed="rId3">
            <a:clrChange>
              <a:clrFrom>
                <a:srgbClr val="F7F7F7"/>
              </a:clrFrom>
              <a:clrTo>
                <a:srgbClr val="F7F7F7">
                  <a:alpha val="0"/>
                </a:srgbClr>
              </a:clrTo>
            </a:clrChange>
            <a:extLst>
              <a:ext uri="{28A0092B-C50C-407E-A947-70E740481C1C}">
                <a14:useLocalDpi xmlns:a14="http://schemas.microsoft.com/office/drawing/2010/main" val="0"/>
              </a:ext>
            </a:extLst>
          </a:blip>
          <a:srcRect/>
          <a:stretch>
            <a:fillRect/>
          </a:stretch>
        </p:blipFill>
        <p:spPr bwMode="auto">
          <a:xfrm>
            <a:off x="1415456" y="1629486"/>
            <a:ext cx="876142" cy="723615"/>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Free Positive Attitude Cliparts, Download Free Clip Art, Free Clip Art on  Clipart Library">
            <a:extLst>
              <a:ext uri="{FF2B5EF4-FFF2-40B4-BE49-F238E27FC236}">
                <a16:creationId xmlns:a16="http://schemas.microsoft.com/office/drawing/2014/main" id="{361A974F-EAC3-46C7-9CD1-06A2F6C0410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6708" b="48145"/>
          <a:stretch/>
        </p:blipFill>
        <p:spPr bwMode="auto">
          <a:xfrm>
            <a:off x="487570" y="5034106"/>
            <a:ext cx="1455738" cy="1090460"/>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4525DA17-818D-4C69-B78C-FD81C74764ED}"/>
              </a:ext>
            </a:extLst>
          </p:cNvPr>
          <p:cNvSpPr txBox="1"/>
          <p:nvPr/>
        </p:nvSpPr>
        <p:spPr>
          <a:xfrm>
            <a:off x="2083563" y="5172138"/>
            <a:ext cx="4667252" cy="769441"/>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Remember not all change is bad or something you wont like, try to focus on moving your body and brain to the next thing or place. If it helps use positive statements. “I can deal with this” or “change is only for a short time.”</a:t>
            </a:r>
          </a:p>
        </p:txBody>
      </p:sp>
      <p:sp>
        <p:nvSpPr>
          <p:cNvPr id="24" name="TextBox 23">
            <a:extLst>
              <a:ext uri="{FF2B5EF4-FFF2-40B4-BE49-F238E27FC236}">
                <a16:creationId xmlns:a16="http://schemas.microsoft.com/office/drawing/2014/main" id="{58E10C53-3960-4CB0-8DDA-AC177A54E895}"/>
              </a:ext>
            </a:extLst>
          </p:cNvPr>
          <p:cNvSpPr txBox="1"/>
          <p:nvPr/>
        </p:nvSpPr>
        <p:spPr>
          <a:xfrm>
            <a:off x="91489" y="6431832"/>
            <a:ext cx="2247900" cy="276999"/>
          </a:xfrm>
          <a:prstGeom prst="rect">
            <a:avLst/>
          </a:prstGeom>
          <a:noFill/>
        </p:spPr>
        <p:txBody>
          <a:bodyPr wrap="square" rtlCol="0">
            <a:spAutoFit/>
          </a:bodyPr>
          <a:lstStyle/>
          <a:p>
            <a:pPr algn="ctr"/>
            <a:r>
              <a:rPr lang="en-GB" sz="1200" b="1" dirty="0">
                <a:latin typeface="Arial" panose="020B0604020202020204" pitchFamily="34" charset="0"/>
                <a:ea typeface="HelloBigSky" panose="02000603000000000000" pitchFamily="2" charset="0"/>
                <a:cs typeface="Arial" panose="020B0604020202020204" pitchFamily="34" charset="0"/>
              </a:rPr>
              <a:t>Use Calming strategies</a:t>
            </a:r>
          </a:p>
        </p:txBody>
      </p:sp>
      <p:pic>
        <p:nvPicPr>
          <p:cNvPr id="4100" name="Picture 4" descr="Deep Breath Stock Illustrations – 723 Deep Breath Stock Illustrations,  Vectors &amp; Clipart - Dreamstime">
            <a:extLst>
              <a:ext uri="{FF2B5EF4-FFF2-40B4-BE49-F238E27FC236}">
                <a16:creationId xmlns:a16="http://schemas.microsoft.com/office/drawing/2014/main" id="{2AC14299-5112-4B11-984E-6B4B3C9D278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896" y="6938789"/>
            <a:ext cx="1561411" cy="1169551"/>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78906E30-EAD3-452F-9D96-52EA530FEC5B}"/>
              </a:ext>
            </a:extLst>
          </p:cNvPr>
          <p:cNvSpPr txBox="1"/>
          <p:nvPr/>
        </p:nvSpPr>
        <p:spPr>
          <a:xfrm>
            <a:off x="2135264" y="7162364"/>
            <a:ext cx="4667252" cy="430887"/>
          </a:xfrm>
          <a:prstGeom prst="rect">
            <a:avLst/>
          </a:prstGeom>
          <a:noFill/>
        </p:spPr>
        <p:txBody>
          <a:bodyPr wrap="square" rtlCol="0">
            <a:spAutoFit/>
          </a:bodyPr>
          <a:lstStyle/>
          <a:p>
            <a:pPr algn="ctr"/>
            <a:r>
              <a:rPr lang="en-GB" sz="1100" dirty="0">
                <a:latin typeface="Arial" panose="020B0604020202020204" pitchFamily="34" charset="0"/>
                <a:ea typeface="HelloBigSky" panose="02000603000000000000" pitchFamily="2" charset="0"/>
                <a:cs typeface="Arial" panose="020B0604020202020204" pitchFamily="34" charset="0"/>
              </a:rPr>
              <a:t>Breathing in and out helps your brain to relax. You can use other things that help to calm you as well.</a:t>
            </a:r>
          </a:p>
        </p:txBody>
      </p:sp>
      <p:sp>
        <p:nvSpPr>
          <p:cNvPr id="27" name="TextBox 26">
            <a:extLst>
              <a:ext uri="{FF2B5EF4-FFF2-40B4-BE49-F238E27FC236}">
                <a16:creationId xmlns:a16="http://schemas.microsoft.com/office/drawing/2014/main" id="{56F8F0D4-E137-4B30-9924-0E329E68F382}"/>
              </a:ext>
            </a:extLst>
          </p:cNvPr>
          <p:cNvSpPr txBox="1"/>
          <p:nvPr/>
        </p:nvSpPr>
        <p:spPr>
          <a:xfrm>
            <a:off x="208000" y="8477672"/>
            <a:ext cx="4929484" cy="769441"/>
          </a:xfrm>
          <a:prstGeom prst="rect">
            <a:avLst/>
          </a:prstGeom>
          <a:noFill/>
        </p:spPr>
        <p:txBody>
          <a:bodyPr wrap="square" rtlCol="0">
            <a:spAutoFit/>
          </a:bodyPr>
          <a:lstStyle/>
          <a:p>
            <a:pPr algn="ctr"/>
            <a:r>
              <a:rPr lang="en-GB" sz="1100" dirty="0">
                <a:latin typeface="Arial" panose="020B0604020202020204" pitchFamily="34" charset="0"/>
                <a:cs typeface="Arial" panose="020B0604020202020204" pitchFamily="34" charset="0"/>
              </a:rPr>
              <a:t>Every time you handle a change, you’re helping your brain learn how to get better at coping with changes. Remember to reward yourself, this is hard work! Your reward can be something small, like taking a short break or listening to your favourite song.</a:t>
            </a:r>
            <a:endParaRPr lang="en-GB" sz="1100" dirty="0">
              <a:latin typeface="Arial" panose="020B0604020202020204" pitchFamily="34" charset="0"/>
              <a:ea typeface="HelloBigSky" panose="02000603000000000000" pitchFamily="2" charset="0"/>
              <a:cs typeface="Arial" panose="020B0604020202020204" pitchFamily="34" charset="0"/>
            </a:endParaRPr>
          </a:p>
        </p:txBody>
      </p:sp>
      <p:pic>
        <p:nvPicPr>
          <p:cNvPr id="4102" name="Picture 6" descr="Brain Workout Stock Illustrations – 537 Brain Workout Stock Illustrations,  Vectors &amp; Clipart - Dreamstime">
            <a:extLst>
              <a:ext uri="{FF2B5EF4-FFF2-40B4-BE49-F238E27FC236}">
                <a16:creationId xmlns:a16="http://schemas.microsoft.com/office/drawing/2014/main" id="{2F14B9D5-388F-481B-85DA-16CA4AB7D96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37484" y="8247714"/>
            <a:ext cx="1455738" cy="132003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A4CEEA3D-4910-8883-1B7E-4FCFD72F18B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08000" y="1557927"/>
            <a:ext cx="1415456" cy="1052961"/>
          </a:xfrm>
          <a:prstGeom prst="rect">
            <a:avLst/>
          </a:prstGeom>
        </p:spPr>
      </p:pic>
      <p:pic>
        <p:nvPicPr>
          <p:cNvPr id="6" name="Picture 5" descr="A blue and green logo&#10;&#10;Description automatically generated">
            <a:extLst>
              <a:ext uri="{FF2B5EF4-FFF2-40B4-BE49-F238E27FC236}">
                <a16:creationId xmlns:a16="http://schemas.microsoft.com/office/drawing/2014/main" id="{02032A2D-2FA8-6334-0685-904D894ACEC9}"/>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174752" y="108808"/>
            <a:ext cx="1648925" cy="438893"/>
          </a:xfrm>
          <a:prstGeom prst="rect">
            <a:avLst/>
          </a:prstGeom>
          <a:noFill/>
          <a:ln>
            <a:noFill/>
          </a:ln>
        </p:spPr>
      </p:pic>
    </p:spTree>
    <p:extLst>
      <p:ext uri="{BB962C8B-B14F-4D97-AF65-F5344CB8AC3E}">
        <p14:creationId xmlns:p14="http://schemas.microsoft.com/office/powerpoint/2010/main" val="36196880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cef0a39-66fa-4d47-9e20-9859087b6ed1" xsi:nil="true"/>
    <lcf76f155ced4ddcb4097134ff3c332f xmlns="cf91bd2d-ffac-4e73-9a52-1eabc627a2d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887100BC9931847BCD9EED2C9A49C05" ma:contentTypeVersion="16" ma:contentTypeDescription="Create a new document." ma:contentTypeScope="" ma:versionID="2b1a8ec0287210e49d53109289576eea">
  <xsd:schema xmlns:xsd="http://www.w3.org/2001/XMLSchema" xmlns:xs="http://www.w3.org/2001/XMLSchema" xmlns:p="http://schemas.microsoft.com/office/2006/metadata/properties" xmlns:ns2="cf91bd2d-ffac-4e73-9a52-1eabc627a2d6" xmlns:ns3="67bb183d-c9c3-4f2c-80c5-e3f5ae47c13a" xmlns:ns4="9cef0a39-66fa-4d47-9e20-9859087b6ed1" targetNamespace="http://schemas.microsoft.com/office/2006/metadata/properties" ma:root="true" ma:fieldsID="daac6d8c554e647ed80f67ebaaeb493a" ns2:_="" ns3:_="" ns4:_="">
    <xsd:import namespace="cf91bd2d-ffac-4e73-9a52-1eabc627a2d6"/>
    <xsd:import namespace="67bb183d-c9c3-4f2c-80c5-e3f5ae47c13a"/>
    <xsd:import namespace="9cef0a39-66fa-4d47-9e20-9859087b6ed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91bd2d-ffac-4e73-9a52-1eabc627a2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47f4f31a-82e0-4b34-b125-e14bd1a7f67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bb183d-c9c3-4f2c-80c5-e3f5ae47c13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cef0a39-66fa-4d47-9e20-9859087b6ed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1f63e14e-be07-4fe0-83b5-a3004f311b91}" ma:internalName="TaxCatchAll" ma:showField="CatchAllData" ma:web="9cef0a39-66fa-4d47-9e20-9859087b6ed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17F7D3-0F49-49B4-8DBB-DCC5FEBE85ED}">
  <ds:schemaRefs>
    <ds:schemaRef ds:uri="http://schemas.microsoft.com/sharepoint/v3/contenttype/forms"/>
  </ds:schemaRefs>
</ds:datastoreItem>
</file>

<file path=customXml/itemProps2.xml><?xml version="1.0" encoding="utf-8"?>
<ds:datastoreItem xmlns:ds="http://schemas.openxmlformats.org/officeDocument/2006/customXml" ds:itemID="{3204010A-EA8E-4088-9E72-790CF0DA9294}">
  <ds:schemaRefs>
    <ds:schemaRef ds:uri="http://purl.org/dc/elements/1.1/"/>
    <ds:schemaRef ds:uri="http://schemas.microsoft.com/office/2006/metadata/properties"/>
    <ds:schemaRef ds:uri="http://schemas.microsoft.com/office/infopath/2007/PartnerControls"/>
    <ds:schemaRef ds:uri="http://purl.org/dc/terms/"/>
    <ds:schemaRef ds:uri="67bb183d-c9c3-4f2c-80c5-e3f5ae47c13a"/>
    <ds:schemaRef ds:uri="http://schemas.openxmlformats.org/package/2006/metadata/core-properties"/>
    <ds:schemaRef ds:uri="http://schemas.microsoft.com/office/2006/documentManagement/types"/>
    <ds:schemaRef ds:uri="9cef0a39-66fa-4d47-9e20-9859087b6ed1"/>
    <ds:schemaRef ds:uri="cf91bd2d-ffac-4e73-9a52-1eabc627a2d6"/>
    <ds:schemaRef ds:uri="http://www.w3.org/XML/1998/namespace"/>
    <ds:schemaRef ds:uri="http://purl.org/dc/dcmitype/"/>
  </ds:schemaRefs>
</ds:datastoreItem>
</file>

<file path=customXml/itemProps3.xml><?xml version="1.0" encoding="utf-8"?>
<ds:datastoreItem xmlns:ds="http://schemas.openxmlformats.org/officeDocument/2006/customXml" ds:itemID="{141F95B1-BEFD-401E-ACEF-3C234C490C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f91bd2d-ffac-4e73-9a52-1eabc627a2d6"/>
    <ds:schemaRef ds:uri="67bb183d-c9c3-4f2c-80c5-e3f5ae47c13a"/>
    <ds:schemaRef ds:uri="9cef0a39-66fa-4d47-9e20-9859087b6e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197</TotalTime>
  <Words>604</Words>
  <Application>Microsoft Office PowerPoint</Application>
  <PresentationFormat>A4 Paper (210x297 mm)</PresentationFormat>
  <Paragraphs>45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HelloBigSky</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Orla Kelly</dc:creator>
  <cp:lastModifiedBy>Amy Quinn</cp:lastModifiedBy>
  <cp:revision>16</cp:revision>
  <cp:lastPrinted>2023-08-20T19:27:20Z</cp:lastPrinted>
  <dcterms:created xsi:type="dcterms:W3CDTF">2020-09-16T09:17:11Z</dcterms:created>
  <dcterms:modified xsi:type="dcterms:W3CDTF">2025-11-10T16:32:04Z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0x0101004887100BC9931847BCD9EED2C9A49C05</vt:lpwstr>
  </property>
  <property fmtid="{D5CDD505-2E9C-101B-9397-08002B2CF9AE}" pid="3" name="MediaServiceImageTags">
    <vt:lpwstr/>
  </property>
</Properties>
</file>